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00" r:id="rId1"/>
  </p:sldMasterIdLst>
  <p:notesMasterIdLst>
    <p:notesMasterId r:id="rId27"/>
  </p:notesMasterIdLst>
  <p:sldIdLst>
    <p:sldId id="256" r:id="rId2"/>
    <p:sldId id="257" r:id="rId3"/>
    <p:sldId id="258" r:id="rId4"/>
    <p:sldId id="262" r:id="rId5"/>
    <p:sldId id="263" r:id="rId6"/>
    <p:sldId id="259" r:id="rId7"/>
    <p:sldId id="260" r:id="rId8"/>
    <p:sldId id="261" r:id="rId9"/>
    <p:sldId id="268" r:id="rId10"/>
    <p:sldId id="287" r:id="rId11"/>
    <p:sldId id="285" r:id="rId12"/>
    <p:sldId id="286" r:id="rId13"/>
    <p:sldId id="264" r:id="rId14"/>
    <p:sldId id="265" r:id="rId15"/>
    <p:sldId id="266" r:id="rId16"/>
    <p:sldId id="279" r:id="rId17"/>
    <p:sldId id="280" r:id="rId18"/>
    <p:sldId id="281" r:id="rId19"/>
    <p:sldId id="282" r:id="rId20"/>
    <p:sldId id="271" r:id="rId21"/>
    <p:sldId id="283" r:id="rId22"/>
    <p:sldId id="284" r:id="rId23"/>
    <p:sldId id="278" r:id="rId24"/>
    <p:sldId id="288" r:id="rId25"/>
    <p:sldId id="28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3"/>
    <p:restoredTop sz="94640"/>
  </p:normalViewPr>
  <p:slideViewPr>
    <p:cSldViewPr snapToGrid="0">
      <p:cViewPr varScale="1">
        <p:scale>
          <a:sx n="107" d="100"/>
          <a:sy n="107" d="100"/>
        </p:scale>
        <p:origin x="45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AFB117-C53C-4759-82BB-43EB72AC9258}"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75E7DC4-C8E1-4CD3-9F8D-B075160A05DE}">
      <dgm:prSet/>
      <dgm:spPr/>
      <dgm:t>
        <a:bodyPr/>
        <a:lstStyle/>
        <a:p>
          <a:pPr>
            <a:lnSpc>
              <a:spcPct val="100000"/>
            </a:lnSpc>
          </a:pPr>
          <a:r>
            <a:rPr lang="en-IN" b="0" i="0"/>
            <a:t>We will also explore the importance of security and risk management, particularly in the age of connected and driverless automobiles, in identifying any threats to the vehicle and its data.</a:t>
          </a:r>
          <a:endParaRPr lang="en-US"/>
        </a:p>
      </dgm:t>
    </dgm:pt>
    <dgm:pt modelId="{E6C3537C-5B67-4531-83BC-CA8EDD15DE4B}" type="parTrans" cxnId="{81301C30-4AB8-45E9-9636-85588F61FD84}">
      <dgm:prSet/>
      <dgm:spPr/>
      <dgm:t>
        <a:bodyPr/>
        <a:lstStyle/>
        <a:p>
          <a:endParaRPr lang="en-US"/>
        </a:p>
      </dgm:t>
    </dgm:pt>
    <dgm:pt modelId="{A4CCFB5C-6050-4EC7-ACDE-E4FD976B5C54}" type="sibTrans" cxnId="{81301C30-4AB8-45E9-9636-85588F61FD84}">
      <dgm:prSet/>
      <dgm:spPr/>
      <dgm:t>
        <a:bodyPr/>
        <a:lstStyle/>
        <a:p>
          <a:pPr>
            <a:lnSpc>
              <a:spcPct val="100000"/>
            </a:lnSpc>
          </a:pPr>
          <a:endParaRPr lang="en-US"/>
        </a:p>
      </dgm:t>
    </dgm:pt>
    <dgm:pt modelId="{A986BE18-A9E2-4A43-9CF5-5ED997E1D4DD}">
      <dgm:prSet/>
      <dgm:spPr/>
      <dgm:t>
        <a:bodyPr/>
        <a:lstStyle/>
        <a:p>
          <a:pPr>
            <a:lnSpc>
              <a:spcPct val="100000"/>
            </a:lnSpc>
          </a:pPr>
          <a:r>
            <a:rPr lang="en-IN" b="0" i="0"/>
            <a:t>We will explore our discussion on the maxim "never trust, always verify," which is from the foundation of john kindervag's 2010 introduction of the “zero trust” concept.</a:t>
          </a:r>
          <a:endParaRPr lang="en-US"/>
        </a:p>
      </dgm:t>
    </dgm:pt>
    <dgm:pt modelId="{2D7D8355-573F-4E57-BBA3-272202DFEF4A}" type="parTrans" cxnId="{3C64DB8F-DC69-445E-8122-E6BAE96731D1}">
      <dgm:prSet/>
      <dgm:spPr/>
      <dgm:t>
        <a:bodyPr/>
        <a:lstStyle/>
        <a:p>
          <a:endParaRPr lang="en-US"/>
        </a:p>
      </dgm:t>
    </dgm:pt>
    <dgm:pt modelId="{7DF2140A-F33D-4F60-B2BF-76C7B349F3B0}" type="sibTrans" cxnId="{3C64DB8F-DC69-445E-8122-E6BAE96731D1}">
      <dgm:prSet/>
      <dgm:spPr/>
      <dgm:t>
        <a:bodyPr/>
        <a:lstStyle/>
        <a:p>
          <a:pPr>
            <a:lnSpc>
              <a:spcPct val="100000"/>
            </a:lnSpc>
          </a:pPr>
          <a:endParaRPr lang="en-US"/>
        </a:p>
      </dgm:t>
    </dgm:pt>
    <dgm:pt modelId="{5295D49B-36FF-4382-900C-31560DF0830F}">
      <dgm:prSet/>
      <dgm:spPr/>
      <dgm:t>
        <a:bodyPr/>
        <a:lstStyle/>
        <a:p>
          <a:pPr>
            <a:lnSpc>
              <a:spcPct val="100000"/>
            </a:lnSpc>
          </a:pPr>
          <a:r>
            <a:rPr lang="en-IN" b="0" i="0"/>
            <a:t>We will discuss how this project fits with our professional aspirations and areas of interest in research, especially cybersecurity.</a:t>
          </a:r>
          <a:endParaRPr lang="en-US"/>
        </a:p>
      </dgm:t>
    </dgm:pt>
    <dgm:pt modelId="{E6D5AD54-0176-4D9E-94B6-63E998B6546D}" type="parTrans" cxnId="{16E9F072-86CF-4EEB-924D-DE16469CF7A9}">
      <dgm:prSet/>
      <dgm:spPr/>
      <dgm:t>
        <a:bodyPr/>
        <a:lstStyle/>
        <a:p>
          <a:endParaRPr lang="en-US"/>
        </a:p>
      </dgm:t>
    </dgm:pt>
    <dgm:pt modelId="{DDFEB929-B7C4-46E6-831A-AF0705E3D6F8}" type="sibTrans" cxnId="{16E9F072-86CF-4EEB-924D-DE16469CF7A9}">
      <dgm:prSet/>
      <dgm:spPr/>
      <dgm:t>
        <a:bodyPr/>
        <a:lstStyle/>
        <a:p>
          <a:pPr>
            <a:lnSpc>
              <a:spcPct val="100000"/>
            </a:lnSpc>
          </a:pPr>
          <a:endParaRPr lang="en-US"/>
        </a:p>
      </dgm:t>
    </dgm:pt>
    <dgm:pt modelId="{0C3C14AD-4F5F-4F9E-BB5C-919447670D06}">
      <dgm:prSet/>
      <dgm:spPr/>
      <dgm:t>
        <a:bodyPr/>
        <a:lstStyle/>
        <a:p>
          <a:pPr>
            <a:lnSpc>
              <a:spcPct val="100000"/>
            </a:lnSpc>
          </a:pPr>
          <a:r>
            <a:rPr lang="en-IN" b="0" i="0"/>
            <a:t>Lastly, we will talk about the particular cybersecurity challenges in the automotive industry that zero trust seeks to resolve, as well as how IAM, security, and risk management deal with these concerns.</a:t>
          </a:r>
          <a:endParaRPr lang="en-US"/>
        </a:p>
      </dgm:t>
    </dgm:pt>
    <dgm:pt modelId="{33AFCA54-BB94-40A5-9346-54591477E4B9}" type="parTrans" cxnId="{14E99DA6-9368-4E18-8AA3-29D15CE2E6EF}">
      <dgm:prSet/>
      <dgm:spPr/>
      <dgm:t>
        <a:bodyPr/>
        <a:lstStyle/>
        <a:p>
          <a:endParaRPr lang="en-US"/>
        </a:p>
      </dgm:t>
    </dgm:pt>
    <dgm:pt modelId="{92B1CF65-0FA4-4D14-8190-F42F11C6C9EF}" type="sibTrans" cxnId="{14E99DA6-9368-4E18-8AA3-29D15CE2E6EF}">
      <dgm:prSet/>
      <dgm:spPr/>
      <dgm:t>
        <a:bodyPr/>
        <a:lstStyle/>
        <a:p>
          <a:endParaRPr lang="en-US"/>
        </a:p>
      </dgm:t>
    </dgm:pt>
    <dgm:pt modelId="{39A6367F-491A-42C4-8DAA-E221504971CE}" type="pres">
      <dgm:prSet presAssocID="{0EAFB117-C53C-4759-82BB-43EB72AC9258}" presName="root" presStyleCnt="0">
        <dgm:presLayoutVars>
          <dgm:dir/>
          <dgm:resizeHandles val="exact"/>
        </dgm:presLayoutVars>
      </dgm:prSet>
      <dgm:spPr/>
    </dgm:pt>
    <dgm:pt modelId="{43AD60A9-4D28-47C9-9289-35297960D364}" type="pres">
      <dgm:prSet presAssocID="{0EAFB117-C53C-4759-82BB-43EB72AC9258}" presName="container" presStyleCnt="0">
        <dgm:presLayoutVars>
          <dgm:dir/>
          <dgm:resizeHandles val="exact"/>
        </dgm:presLayoutVars>
      </dgm:prSet>
      <dgm:spPr/>
    </dgm:pt>
    <dgm:pt modelId="{36DB5593-592C-4C7A-86FC-61D5CAEE2100}" type="pres">
      <dgm:prSet presAssocID="{875E7DC4-C8E1-4CD3-9F8D-B075160A05DE}" presName="compNode" presStyleCnt="0"/>
      <dgm:spPr/>
    </dgm:pt>
    <dgm:pt modelId="{51959E2D-056E-4F9E-9CB9-B6D53EA00FD8}" type="pres">
      <dgm:prSet presAssocID="{875E7DC4-C8E1-4CD3-9F8D-B075160A05DE}" presName="iconBgRect" presStyleLbl="bgShp" presStyleIdx="0" presStyleCnt="4"/>
      <dgm:spPr/>
    </dgm:pt>
    <dgm:pt modelId="{AD8B6370-28AD-47D9-AA49-BAEB37AAEB7D}" type="pres">
      <dgm:prSet presAssocID="{875E7DC4-C8E1-4CD3-9F8D-B075160A05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3CBCAF7-5165-4CDA-864D-BDE3A9782E1A}" type="pres">
      <dgm:prSet presAssocID="{875E7DC4-C8E1-4CD3-9F8D-B075160A05DE}" presName="spaceRect" presStyleCnt="0"/>
      <dgm:spPr/>
    </dgm:pt>
    <dgm:pt modelId="{38DABDBB-EEC4-4852-8245-BDF5335F394F}" type="pres">
      <dgm:prSet presAssocID="{875E7DC4-C8E1-4CD3-9F8D-B075160A05DE}" presName="textRect" presStyleLbl="revTx" presStyleIdx="0" presStyleCnt="4">
        <dgm:presLayoutVars>
          <dgm:chMax val="1"/>
          <dgm:chPref val="1"/>
        </dgm:presLayoutVars>
      </dgm:prSet>
      <dgm:spPr/>
    </dgm:pt>
    <dgm:pt modelId="{1D169BB2-42FD-46DF-8142-7E830F8EE09F}" type="pres">
      <dgm:prSet presAssocID="{A4CCFB5C-6050-4EC7-ACDE-E4FD976B5C54}" presName="sibTrans" presStyleLbl="sibTrans2D1" presStyleIdx="0" presStyleCnt="0"/>
      <dgm:spPr/>
    </dgm:pt>
    <dgm:pt modelId="{8E7F04FC-C5F0-492F-B975-221820FFEC10}" type="pres">
      <dgm:prSet presAssocID="{A986BE18-A9E2-4A43-9CF5-5ED997E1D4DD}" presName="compNode" presStyleCnt="0"/>
      <dgm:spPr/>
    </dgm:pt>
    <dgm:pt modelId="{26ABB7F1-F739-4E9A-96AC-2245B8F7F8B1}" type="pres">
      <dgm:prSet presAssocID="{A986BE18-A9E2-4A43-9CF5-5ED997E1D4DD}" presName="iconBgRect" presStyleLbl="bgShp" presStyleIdx="1" presStyleCnt="4"/>
      <dgm:spPr/>
    </dgm:pt>
    <dgm:pt modelId="{433E33F4-6CF6-4FBE-8DE8-5C8AFE92DC77}" type="pres">
      <dgm:prSet presAssocID="{A986BE18-A9E2-4A43-9CF5-5ED997E1D4D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5913E34F-0F9C-419C-AEB7-AAEFA29B3ED9}" type="pres">
      <dgm:prSet presAssocID="{A986BE18-A9E2-4A43-9CF5-5ED997E1D4DD}" presName="spaceRect" presStyleCnt="0"/>
      <dgm:spPr/>
    </dgm:pt>
    <dgm:pt modelId="{2E5FB64C-89F1-405C-A7BC-D121422A3119}" type="pres">
      <dgm:prSet presAssocID="{A986BE18-A9E2-4A43-9CF5-5ED997E1D4DD}" presName="textRect" presStyleLbl="revTx" presStyleIdx="1" presStyleCnt="4">
        <dgm:presLayoutVars>
          <dgm:chMax val="1"/>
          <dgm:chPref val="1"/>
        </dgm:presLayoutVars>
      </dgm:prSet>
      <dgm:spPr/>
    </dgm:pt>
    <dgm:pt modelId="{0CB99BD3-E5B8-47C9-A93E-0F41A8607954}" type="pres">
      <dgm:prSet presAssocID="{7DF2140A-F33D-4F60-B2BF-76C7B349F3B0}" presName="sibTrans" presStyleLbl="sibTrans2D1" presStyleIdx="0" presStyleCnt="0"/>
      <dgm:spPr/>
    </dgm:pt>
    <dgm:pt modelId="{1A66E4A6-2749-42D1-99A0-A4C922DEC35F}" type="pres">
      <dgm:prSet presAssocID="{5295D49B-36FF-4382-900C-31560DF0830F}" presName="compNode" presStyleCnt="0"/>
      <dgm:spPr/>
    </dgm:pt>
    <dgm:pt modelId="{78C2268B-3E73-443E-A075-14D28B2815EF}" type="pres">
      <dgm:prSet presAssocID="{5295D49B-36FF-4382-900C-31560DF0830F}" presName="iconBgRect" presStyleLbl="bgShp" presStyleIdx="2" presStyleCnt="4"/>
      <dgm:spPr/>
    </dgm:pt>
    <dgm:pt modelId="{FA31C9B5-A829-414A-AD21-A70EFB6B7F21}" type="pres">
      <dgm:prSet presAssocID="{5295D49B-36FF-4382-900C-31560DF0830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139537B-FEF7-4123-A9B6-C0E10BE080AF}" type="pres">
      <dgm:prSet presAssocID="{5295D49B-36FF-4382-900C-31560DF0830F}" presName="spaceRect" presStyleCnt="0"/>
      <dgm:spPr/>
    </dgm:pt>
    <dgm:pt modelId="{624E3C0C-B0E5-4AB8-AFD6-E07008F121D6}" type="pres">
      <dgm:prSet presAssocID="{5295D49B-36FF-4382-900C-31560DF0830F}" presName="textRect" presStyleLbl="revTx" presStyleIdx="2" presStyleCnt="4">
        <dgm:presLayoutVars>
          <dgm:chMax val="1"/>
          <dgm:chPref val="1"/>
        </dgm:presLayoutVars>
      </dgm:prSet>
      <dgm:spPr/>
    </dgm:pt>
    <dgm:pt modelId="{F7AD88C1-E35C-46F6-B257-1631A94CFBA9}" type="pres">
      <dgm:prSet presAssocID="{DDFEB929-B7C4-46E6-831A-AF0705E3D6F8}" presName="sibTrans" presStyleLbl="sibTrans2D1" presStyleIdx="0" presStyleCnt="0"/>
      <dgm:spPr/>
    </dgm:pt>
    <dgm:pt modelId="{6AA42B95-D492-4749-8598-8121C81B43E4}" type="pres">
      <dgm:prSet presAssocID="{0C3C14AD-4F5F-4F9E-BB5C-919447670D06}" presName="compNode" presStyleCnt="0"/>
      <dgm:spPr/>
    </dgm:pt>
    <dgm:pt modelId="{47F9CE85-D2E0-49DD-9024-EA39F636F461}" type="pres">
      <dgm:prSet presAssocID="{0C3C14AD-4F5F-4F9E-BB5C-919447670D06}" presName="iconBgRect" presStyleLbl="bgShp" presStyleIdx="3" presStyleCnt="4"/>
      <dgm:spPr/>
    </dgm:pt>
    <dgm:pt modelId="{6803C552-E005-47BC-85E5-71C4EBF8BC13}" type="pres">
      <dgm:prSet presAssocID="{0C3C14AD-4F5F-4F9E-BB5C-919447670D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DB2D5179-C46C-48C2-B12A-DBD320D8EBF9}" type="pres">
      <dgm:prSet presAssocID="{0C3C14AD-4F5F-4F9E-BB5C-919447670D06}" presName="spaceRect" presStyleCnt="0"/>
      <dgm:spPr/>
    </dgm:pt>
    <dgm:pt modelId="{6BD86CB9-5965-4C97-AFAE-6695A065AB9B}" type="pres">
      <dgm:prSet presAssocID="{0C3C14AD-4F5F-4F9E-BB5C-919447670D06}" presName="textRect" presStyleLbl="revTx" presStyleIdx="3" presStyleCnt="4">
        <dgm:presLayoutVars>
          <dgm:chMax val="1"/>
          <dgm:chPref val="1"/>
        </dgm:presLayoutVars>
      </dgm:prSet>
      <dgm:spPr/>
    </dgm:pt>
  </dgm:ptLst>
  <dgm:cxnLst>
    <dgm:cxn modelId="{F02B2B22-810E-3540-A10F-3895C0EB5DF5}" type="presOf" srcId="{0EAFB117-C53C-4759-82BB-43EB72AC9258}" destId="{39A6367F-491A-42C4-8DAA-E221504971CE}" srcOrd="0" destOrd="0" presId="urn:microsoft.com/office/officeart/2018/2/layout/IconCircleList"/>
    <dgm:cxn modelId="{81301C30-4AB8-45E9-9636-85588F61FD84}" srcId="{0EAFB117-C53C-4759-82BB-43EB72AC9258}" destId="{875E7DC4-C8E1-4CD3-9F8D-B075160A05DE}" srcOrd="0" destOrd="0" parTransId="{E6C3537C-5B67-4531-83BC-CA8EDD15DE4B}" sibTransId="{A4CCFB5C-6050-4EC7-ACDE-E4FD976B5C54}"/>
    <dgm:cxn modelId="{F7F2DF51-DF07-6842-8CA4-A0C98561EDBA}" type="presOf" srcId="{A986BE18-A9E2-4A43-9CF5-5ED997E1D4DD}" destId="{2E5FB64C-89F1-405C-A7BC-D121422A3119}" srcOrd="0" destOrd="0" presId="urn:microsoft.com/office/officeart/2018/2/layout/IconCircleList"/>
    <dgm:cxn modelId="{6D0E1C69-EB0E-F34B-95A2-9CD18F96A2B6}" type="presOf" srcId="{A4CCFB5C-6050-4EC7-ACDE-E4FD976B5C54}" destId="{1D169BB2-42FD-46DF-8142-7E830F8EE09F}" srcOrd="0" destOrd="0" presId="urn:microsoft.com/office/officeart/2018/2/layout/IconCircleList"/>
    <dgm:cxn modelId="{16E9F072-86CF-4EEB-924D-DE16469CF7A9}" srcId="{0EAFB117-C53C-4759-82BB-43EB72AC9258}" destId="{5295D49B-36FF-4382-900C-31560DF0830F}" srcOrd="2" destOrd="0" parTransId="{E6D5AD54-0176-4D9E-94B6-63E998B6546D}" sibTransId="{DDFEB929-B7C4-46E6-831A-AF0705E3D6F8}"/>
    <dgm:cxn modelId="{3C64DB8F-DC69-445E-8122-E6BAE96731D1}" srcId="{0EAFB117-C53C-4759-82BB-43EB72AC9258}" destId="{A986BE18-A9E2-4A43-9CF5-5ED997E1D4DD}" srcOrd="1" destOrd="0" parTransId="{2D7D8355-573F-4E57-BBA3-272202DFEF4A}" sibTransId="{7DF2140A-F33D-4F60-B2BF-76C7B349F3B0}"/>
    <dgm:cxn modelId="{14E99DA6-9368-4E18-8AA3-29D15CE2E6EF}" srcId="{0EAFB117-C53C-4759-82BB-43EB72AC9258}" destId="{0C3C14AD-4F5F-4F9E-BB5C-919447670D06}" srcOrd="3" destOrd="0" parTransId="{33AFCA54-BB94-40A5-9346-54591477E4B9}" sibTransId="{92B1CF65-0FA4-4D14-8190-F42F11C6C9EF}"/>
    <dgm:cxn modelId="{DEC670BB-A23C-5646-8D6D-81BAFDB3B770}" type="presOf" srcId="{0C3C14AD-4F5F-4F9E-BB5C-919447670D06}" destId="{6BD86CB9-5965-4C97-AFAE-6695A065AB9B}" srcOrd="0" destOrd="0" presId="urn:microsoft.com/office/officeart/2018/2/layout/IconCircleList"/>
    <dgm:cxn modelId="{5A175EBD-8CC0-844B-81B7-DE57442F7523}" type="presOf" srcId="{7DF2140A-F33D-4F60-B2BF-76C7B349F3B0}" destId="{0CB99BD3-E5B8-47C9-A93E-0F41A8607954}" srcOrd="0" destOrd="0" presId="urn:microsoft.com/office/officeart/2018/2/layout/IconCircleList"/>
    <dgm:cxn modelId="{845BA1D7-7222-E546-9FA0-4F3C27EA28E0}" type="presOf" srcId="{875E7DC4-C8E1-4CD3-9F8D-B075160A05DE}" destId="{38DABDBB-EEC4-4852-8245-BDF5335F394F}" srcOrd="0" destOrd="0" presId="urn:microsoft.com/office/officeart/2018/2/layout/IconCircleList"/>
    <dgm:cxn modelId="{C2ADC6E5-492F-9646-80E6-AC4F11BFA43A}" type="presOf" srcId="{5295D49B-36FF-4382-900C-31560DF0830F}" destId="{624E3C0C-B0E5-4AB8-AFD6-E07008F121D6}" srcOrd="0" destOrd="0" presId="urn:microsoft.com/office/officeart/2018/2/layout/IconCircleList"/>
    <dgm:cxn modelId="{538CBBF2-E436-FF49-B058-2A11CFB9215B}" type="presOf" srcId="{DDFEB929-B7C4-46E6-831A-AF0705E3D6F8}" destId="{F7AD88C1-E35C-46F6-B257-1631A94CFBA9}" srcOrd="0" destOrd="0" presId="urn:microsoft.com/office/officeart/2018/2/layout/IconCircleList"/>
    <dgm:cxn modelId="{8A3FA9B4-9595-A34F-B270-19991966050C}" type="presParOf" srcId="{39A6367F-491A-42C4-8DAA-E221504971CE}" destId="{43AD60A9-4D28-47C9-9289-35297960D364}" srcOrd="0" destOrd="0" presId="urn:microsoft.com/office/officeart/2018/2/layout/IconCircleList"/>
    <dgm:cxn modelId="{9182C10E-EF59-934B-9472-048A030EB0E4}" type="presParOf" srcId="{43AD60A9-4D28-47C9-9289-35297960D364}" destId="{36DB5593-592C-4C7A-86FC-61D5CAEE2100}" srcOrd="0" destOrd="0" presId="urn:microsoft.com/office/officeart/2018/2/layout/IconCircleList"/>
    <dgm:cxn modelId="{41AFBB85-F957-6F49-B54A-A70B43392F8F}" type="presParOf" srcId="{36DB5593-592C-4C7A-86FC-61D5CAEE2100}" destId="{51959E2D-056E-4F9E-9CB9-B6D53EA00FD8}" srcOrd="0" destOrd="0" presId="urn:microsoft.com/office/officeart/2018/2/layout/IconCircleList"/>
    <dgm:cxn modelId="{923E46ED-DC67-CF47-BD49-FBEA96591AFC}" type="presParOf" srcId="{36DB5593-592C-4C7A-86FC-61D5CAEE2100}" destId="{AD8B6370-28AD-47D9-AA49-BAEB37AAEB7D}" srcOrd="1" destOrd="0" presId="urn:microsoft.com/office/officeart/2018/2/layout/IconCircleList"/>
    <dgm:cxn modelId="{97148628-EE33-E140-8A5B-09C08652656B}" type="presParOf" srcId="{36DB5593-592C-4C7A-86FC-61D5CAEE2100}" destId="{13CBCAF7-5165-4CDA-864D-BDE3A9782E1A}" srcOrd="2" destOrd="0" presId="urn:microsoft.com/office/officeart/2018/2/layout/IconCircleList"/>
    <dgm:cxn modelId="{3D477825-7E0D-874D-98C8-BA9A6FD26A78}" type="presParOf" srcId="{36DB5593-592C-4C7A-86FC-61D5CAEE2100}" destId="{38DABDBB-EEC4-4852-8245-BDF5335F394F}" srcOrd="3" destOrd="0" presId="urn:microsoft.com/office/officeart/2018/2/layout/IconCircleList"/>
    <dgm:cxn modelId="{DBAAE7FA-ACC2-3646-9C8C-EE0386F2E56B}" type="presParOf" srcId="{43AD60A9-4D28-47C9-9289-35297960D364}" destId="{1D169BB2-42FD-46DF-8142-7E830F8EE09F}" srcOrd="1" destOrd="0" presId="urn:microsoft.com/office/officeart/2018/2/layout/IconCircleList"/>
    <dgm:cxn modelId="{46B2A8EA-4C5F-1F49-A4F1-E845423CD97D}" type="presParOf" srcId="{43AD60A9-4D28-47C9-9289-35297960D364}" destId="{8E7F04FC-C5F0-492F-B975-221820FFEC10}" srcOrd="2" destOrd="0" presId="urn:microsoft.com/office/officeart/2018/2/layout/IconCircleList"/>
    <dgm:cxn modelId="{A4A733CA-C963-424C-AE74-80804BECF394}" type="presParOf" srcId="{8E7F04FC-C5F0-492F-B975-221820FFEC10}" destId="{26ABB7F1-F739-4E9A-96AC-2245B8F7F8B1}" srcOrd="0" destOrd="0" presId="urn:microsoft.com/office/officeart/2018/2/layout/IconCircleList"/>
    <dgm:cxn modelId="{55CC8457-E23A-5A4D-9A12-F4734D77F952}" type="presParOf" srcId="{8E7F04FC-C5F0-492F-B975-221820FFEC10}" destId="{433E33F4-6CF6-4FBE-8DE8-5C8AFE92DC77}" srcOrd="1" destOrd="0" presId="urn:microsoft.com/office/officeart/2018/2/layout/IconCircleList"/>
    <dgm:cxn modelId="{88B3DCAB-C9D2-704C-9B0B-1909C9B57192}" type="presParOf" srcId="{8E7F04FC-C5F0-492F-B975-221820FFEC10}" destId="{5913E34F-0F9C-419C-AEB7-AAEFA29B3ED9}" srcOrd="2" destOrd="0" presId="urn:microsoft.com/office/officeart/2018/2/layout/IconCircleList"/>
    <dgm:cxn modelId="{6F97785D-3C95-D449-B8B4-0CA0EC692352}" type="presParOf" srcId="{8E7F04FC-C5F0-492F-B975-221820FFEC10}" destId="{2E5FB64C-89F1-405C-A7BC-D121422A3119}" srcOrd="3" destOrd="0" presId="urn:microsoft.com/office/officeart/2018/2/layout/IconCircleList"/>
    <dgm:cxn modelId="{50CAAC5A-5ABE-4D4D-B9D5-6CC8751DC377}" type="presParOf" srcId="{43AD60A9-4D28-47C9-9289-35297960D364}" destId="{0CB99BD3-E5B8-47C9-A93E-0F41A8607954}" srcOrd="3" destOrd="0" presId="urn:microsoft.com/office/officeart/2018/2/layout/IconCircleList"/>
    <dgm:cxn modelId="{2AD3AD03-35FB-3E44-ACCC-FDC834328275}" type="presParOf" srcId="{43AD60A9-4D28-47C9-9289-35297960D364}" destId="{1A66E4A6-2749-42D1-99A0-A4C922DEC35F}" srcOrd="4" destOrd="0" presId="urn:microsoft.com/office/officeart/2018/2/layout/IconCircleList"/>
    <dgm:cxn modelId="{0A4609AD-DFAA-F348-AFF4-89A23DB3DF65}" type="presParOf" srcId="{1A66E4A6-2749-42D1-99A0-A4C922DEC35F}" destId="{78C2268B-3E73-443E-A075-14D28B2815EF}" srcOrd="0" destOrd="0" presId="urn:microsoft.com/office/officeart/2018/2/layout/IconCircleList"/>
    <dgm:cxn modelId="{82C6DEA3-65C8-1E44-B4EF-16AF1AC6BEF4}" type="presParOf" srcId="{1A66E4A6-2749-42D1-99A0-A4C922DEC35F}" destId="{FA31C9B5-A829-414A-AD21-A70EFB6B7F21}" srcOrd="1" destOrd="0" presId="urn:microsoft.com/office/officeart/2018/2/layout/IconCircleList"/>
    <dgm:cxn modelId="{A4BC4428-80D6-9842-BA66-886529665523}" type="presParOf" srcId="{1A66E4A6-2749-42D1-99A0-A4C922DEC35F}" destId="{3139537B-FEF7-4123-A9B6-C0E10BE080AF}" srcOrd="2" destOrd="0" presId="urn:microsoft.com/office/officeart/2018/2/layout/IconCircleList"/>
    <dgm:cxn modelId="{07AC2951-B413-E04A-ACBB-64F9BE6941FB}" type="presParOf" srcId="{1A66E4A6-2749-42D1-99A0-A4C922DEC35F}" destId="{624E3C0C-B0E5-4AB8-AFD6-E07008F121D6}" srcOrd="3" destOrd="0" presId="urn:microsoft.com/office/officeart/2018/2/layout/IconCircleList"/>
    <dgm:cxn modelId="{24AC5FF9-D513-9245-BD0C-6612754130AD}" type="presParOf" srcId="{43AD60A9-4D28-47C9-9289-35297960D364}" destId="{F7AD88C1-E35C-46F6-B257-1631A94CFBA9}" srcOrd="5" destOrd="0" presId="urn:microsoft.com/office/officeart/2018/2/layout/IconCircleList"/>
    <dgm:cxn modelId="{BDD2FA1D-7BD1-6642-B87C-10B7568C2F54}" type="presParOf" srcId="{43AD60A9-4D28-47C9-9289-35297960D364}" destId="{6AA42B95-D492-4749-8598-8121C81B43E4}" srcOrd="6" destOrd="0" presId="urn:microsoft.com/office/officeart/2018/2/layout/IconCircleList"/>
    <dgm:cxn modelId="{4181A835-62F8-EF42-8510-6D0D30D37485}" type="presParOf" srcId="{6AA42B95-D492-4749-8598-8121C81B43E4}" destId="{47F9CE85-D2E0-49DD-9024-EA39F636F461}" srcOrd="0" destOrd="0" presId="urn:microsoft.com/office/officeart/2018/2/layout/IconCircleList"/>
    <dgm:cxn modelId="{6714A00A-575F-6D47-B221-BC2DB2C6026D}" type="presParOf" srcId="{6AA42B95-D492-4749-8598-8121C81B43E4}" destId="{6803C552-E005-47BC-85E5-71C4EBF8BC13}" srcOrd="1" destOrd="0" presId="urn:microsoft.com/office/officeart/2018/2/layout/IconCircleList"/>
    <dgm:cxn modelId="{31906C87-1696-7945-B99B-7FF2C6884A3E}" type="presParOf" srcId="{6AA42B95-D492-4749-8598-8121C81B43E4}" destId="{DB2D5179-C46C-48C2-B12A-DBD320D8EBF9}" srcOrd="2" destOrd="0" presId="urn:microsoft.com/office/officeart/2018/2/layout/IconCircleList"/>
    <dgm:cxn modelId="{5D86971B-7D58-CC4A-ABE2-2458C799A361}" type="presParOf" srcId="{6AA42B95-D492-4749-8598-8121C81B43E4}" destId="{6BD86CB9-5965-4C97-AFAE-6695A065AB9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9AE9B-0901-4EED-BD22-9467B739F52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6B7D2-F6F2-4760-AD4B-4665A3B52B0D}">
      <dgm:prSet/>
      <dgm:spPr/>
      <dgm:t>
        <a:bodyPr/>
        <a:lstStyle/>
        <a:p>
          <a:r>
            <a:rPr lang="en-US"/>
            <a:t>How can Zero Trust principles, as outlined in Deloitte's analysis, be applied to enhance access control systems in connected vehicles to prevent unauthorized access?</a:t>
          </a:r>
        </a:p>
      </dgm:t>
    </dgm:pt>
    <dgm:pt modelId="{F38EAFD8-9663-40D6-92C2-648514A68B4A}" type="parTrans" cxnId="{1E54C390-AF6B-4B17-A898-5E2C7A3336B8}">
      <dgm:prSet/>
      <dgm:spPr/>
      <dgm:t>
        <a:bodyPr/>
        <a:lstStyle/>
        <a:p>
          <a:endParaRPr lang="en-US"/>
        </a:p>
      </dgm:t>
    </dgm:pt>
    <dgm:pt modelId="{0E72EC87-8C4D-4464-8890-816222BE8950}" type="sibTrans" cxnId="{1E54C390-AF6B-4B17-A898-5E2C7A3336B8}">
      <dgm:prSet/>
      <dgm:spPr/>
      <dgm:t>
        <a:bodyPr/>
        <a:lstStyle/>
        <a:p>
          <a:endParaRPr lang="en-US"/>
        </a:p>
      </dgm:t>
    </dgm:pt>
    <dgm:pt modelId="{7518590C-30B2-4BC4-A22E-12820CF55A9A}">
      <dgm:prSet/>
      <dgm:spPr/>
      <dgm:t>
        <a:bodyPr/>
        <a:lstStyle/>
        <a:p>
          <a:r>
            <a:rPr lang="en-US"/>
            <a:t>According to Levine &amp; Tucker’s discussion on Zero Trust Architecture, what are the recommended methods to detect and respond to unauthorized access attempts in automotive systems?</a:t>
          </a:r>
        </a:p>
      </dgm:t>
    </dgm:pt>
    <dgm:pt modelId="{C42B3FC5-8F9F-46B7-AEC4-548BBDF8056D}" type="parTrans" cxnId="{7EFC1A04-0501-4FFF-A756-3BB09A37ACA7}">
      <dgm:prSet/>
      <dgm:spPr/>
      <dgm:t>
        <a:bodyPr/>
        <a:lstStyle/>
        <a:p>
          <a:endParaRPr lang="en-US"/>
        </a:p>
      </dgm:t>
    </dgm:pt>
    <dgm:pt modelId="{E49F33A3-F3B0-4C37-9BD1-359E1F5AA956}" type="sibTrans" cxnId="{7EFC1A04-0501-4FFF-A756-3BB09A37ACA7}">
      <dgm:prSet/>
      <dgm:spPr/>
      <dgm:t>
        <a:bodyPr/>
        <a:lstStyle/>
        <a:p>
          <a:endParaRPr lang="en-US"/>
        </a:p>
      </dgm:t>
    </dgm:pt>
    <dgm:pt modelId="{AEB1C598-3812-4503-AB71-DAF2CE730BA5}" type="pres">
      <dgm:prSet presAssocID="{20B9AE9B-0901-4EED-BD22-9467B739F527}" presName="root" presStyleCnt="0">
        <dgm:presLayoutVars>
          <dgm:dir/>
          <dgm:resizeHandles val="exact"/>
        </dgm:presLayoutVars>
      </dgm:prSet>
      <dgm:spPr/>
    </dgm:pt>
    <dgm:pt modelId="{CA1E8864-79F8-4F44-9C42-584830980E79}" type="pres">
      <dgm:prSet presAssocID="{DF76B7D2-F6F2-4760-AD4B-4665A3B52B0D}" presName="compNode" presStyleCnt="0"/>
      <dgm:spPr/>
    </dgm:pt>
    <dgm:pt modelId="{C55754D5-5624-466D-9E4C-7F6E67473D82}" type="pres">
      <dgm:prSet presAssocID="{DF76B7D2-F6F2-4760-AD4B-4665A3B52B0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ooter"/>
        </a:ext>
      </dgm:extLst>
    </dgm:pt>
    <dgm:pt modelId="{A7DBE309-93B8-4458-A532-651CD6B1769A}" type="pres">
      <dgm:prSet presAssocID="{DF76B7D2-F6F2-4760-AD4B-4665A3B52B0D}" presName="spaceRect" presStyleCnt="0"/>
      <dgm:spPr/>
    </dgm:pt>
    <dgm:pt modelId="{921FD10F-9893-465D-B70B-92CE5352E554}" type="pres">
      <dgm:prSet presAssocID="{DF76B7D2-F6F2-4760-AD4B-4665A3B52B0D}" presName="textRect" presStyleLbl="revTx" presStyleIdx="0" presStyleCnt="2">
        <dgm:presLayoutVars>
          <dgm:chMax val="1"/>
          <dgm:chPref val="1"/>
        </dgm:presLayoutVars>
      </dgm:prSet>
      <dgm:spPr/>
    </dgm:pt>
    <dgm:pt modelId="{C429A844-7639-4C08-B004-087DA65F5B8C}" type="pres">
      <dgm:prSet presAssocID="{0E72EC87-8C4D-4464-8890-816222BE8950}" presName="sibTrans" presStyleCnt="0"/>
      <dgm:spPr/>
    </dgm:pt>
    <dgm:pt modelId="{DEB93A54-C871-4AF1-9E13-6DE1FA629E12}" type="pres">
      <dgm:prSet presAssocID="{7518590C-30B2-4BC4-A22E-12820CF55A9A}" presName="compNode" presStyleCnt="0"/>
      <dgm:spPr/>
    </dgm:pt>
    <dgm:pt modelId="{287446A6-802A-4C30-ADDD-6DE3AC4558B3}" type="pres">
      <dgm:prSet presAssocID="{7518590C-30B2-4BC4-A22E-12820CF55A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3216DC45-56B7-41CA-8F8C-44776A467256}" type="pres">
      <dgm:prSet presAssocID="{7518590C-30B2-4BC4-A22E-12820CF55A9A}" presName="spaceRect" presStyleCnt="0"/>
      <dgm:spPr/>
    </dgm:pt>
    <dgm:pt modelId="{A55D4DAF-4A54-4463-94C4-F444C91E7DE6}" type="pres">
      <dgm:prSet presAssocID="{7518590C-30B2-4BC4-A22E-12820CF55A9A}" presName="textRect" presStyleLbl="revTx" presStyleIdx="1" presStyleCnt="2">
        <dgm:presLayoutVars>
          <dgm:chMax val="1"/>
          <dgm:chPref val="1"/>
        </dgm:presLayoutVars>
      </dgm:prSet>
      <dgm:spPr/>
    </dgm:pt>
  </dgm:ptLst>
  <dgm:cxnLst>
    <dgm:cxn modelId="{7EFC1A04-0501-4FFF-A756-3BB09A37ACA7}" srcId="{20B9AE9B-0901-4EED-BD22-9467B739F527}" destId="{7518590C-30B2-4BC4-A22E-12820CF55A9A}" srcOrd="1" destOrd="0" parTransId="{C42B3FC5-8F9F-46B7-AEC4-548BBDF8056D}" sibTransId="{E49F33A3-F3B0-4C37-9BD1-359E1F5AA956}"/>
    <dgm:cxn modelId="{32666A1D-11FC-4273-BF61-C8B24EDCDE3B}" type="presOf" srcId="{7518590C-30B2-4BC4-A22E-12820CF55A9A}" destId="{A55D4DAF-4A54-4463-94C4-F444C91E7DE6}" srcOrd="0" destOrd="0" presId="urn:microsoft.com/office/officeart/2018/2/layout/IconLabelList"/>
    <dgm:cxn modelId="{1E54C390-AF6B-4B17-A898-5E2C7A3336B8}" srcId="{20B9AE9B-0901-4EED-BD22-9467B739F527}" destId="{DF76B7D2-F6F2-4760-AD4B-4665A3B52B0D}" srcOrd="0" destOrd="0" parTransId="{F38EAFD8-9663-40D6-92C2-648514A68B4A}" sibTransId="{0E72EC87-8C4D-4464-8890-816222BE8950}"/>
    <dgm:cxn modelId="{DB46E293-3542-40D6-BEF3-581EF7446568}" type="presOf" srcId="{DF76B7D2-F6F2-4760-AD4B-4665A3B52B0D}" destId="{921FD10F-9893-465D-B70B-92CE5352E554}" srcOrd="0" destOrd="0" presId="urn:microsoft.com/office/officeart/2018/2/layout/IconLabelList"/>
    <dgm:cxn modelId="{EDB9B4CB-8C0A-4D51-A08D-75046C8D54F4}" type="presOf" srcId="{20B9AE9B-0901-4EED-BD22-9467B739F527}" destId="{AEB1C598-3812-4503-AB71-DAF2CE730BA5}" srcOrd="0" destOrd="0" presId="urn:microsoft.com/office/officeart/2018/2/layout/IconLabelList"/>
    <dgm:cxn modelId="{009CB3BE-1EC8-482F-8737-655493B0EE0B}" type="presParOf" srcId="{AEB1C598-3812-4503-AB71-DAF2CE730BA5}" destId="{CA1E8864-79F8-4F44-9C42-584830980E79}" srcOrd="0" destOrd="0" presId="urn:microsoft.com/office/officeart/2018/2/layout/IconLabelList"/>
    <dgm:cxn modelId="{53190BB4-731E-4F04-90DE-46DA3DBCC243}" type="presParOf" srcId="{CA1E8864-79F8-4F44-9C42-584830980E79}" destId="{C55754D5-5624-466D-9E4C-7F6E67473D82}" srcOrd="0" destOrd="0" presId="urn:microsoft.com/office/officeart/2018/2/layout/IconLabelList"/>
    <dgm:cxn modelId="{A2AD2EC3-94A0-4B0B-866F-CBD705ADDD70}" type="presParOf" srcId="{CA1E8864-79F8-4F44-9C42-584830980E79}" destId="{A7DBE309-93B8-4458-A532-651CD6B1769A}" srcOrd="1" destOrd="0" presId="urn:microsoft.com/office/officeart/2018/2/layout/IconLabelList"/>
    <dgm:cxn modelId="{C7A7C713-59B5-4429-B7BE-6CD6B09357B4}" type="presParOf" srcId="{CA1E8864-79F8-4F44-9C42-584830980E79}" destId="{921FD10F-9893-465D-B70B-92CE5352E554}" srcOrd="2" destOrd="0" presId="urn:microsoft.com/office/officeart/2018/2/layout/IconLabelList"/>
    <dgm:cxn modelId="{504E27E5-959E-42EA-AD1C-7662074728D7}" type="presParOf" srcId="{AEB1C598-3812-4503-AB71-DAF2CE730BA5}" destId="{C429A844-7639-4C08-B004-087DA65F5B8C}" srcOrd="1" destOrd="0" presId="urn:microsoft.com/office/officeart/2018/2/layout/IconLabelList"/>
    <dgm:cxn modelId="{1E312488-9855-4454-85CB-186B71CF10F9}" type="presParOf" srcId="{AEB1C598-3812-4503-AB71-DAF2CE730BA5}" destId="{DEB93A54-C871-4AF1-9E13-6DE1FA629E12}" srcOrd="2" destOrd="0" presId="urn:microsoft.com/office/officeart/2018/2/layout/IconLabelList"/>
    <dgm:cxn modelId="{7E243C5E-FC81-44FA-9756-7CF504CD5474}" type="presParOf" srcId="{DEB93A54-C871-4AF1-9E13-6DE1FA629E12}" destId="{287446A6-802A-4C30-ADDD-6DE3AC4558B3}" srcOrd="0" destOrd="0" presId="urn:microsoft.com/office/officeart/2018/2/layout/IconLabelList"/>
    <dgm:cxn modelId="{C70EB70B-5A1B-4F6C-9265-B300045635FE}" type="presParOf" srcId="{DEB93A54-C871-4AF1-9E13-6DE1FA629E12}" destId="{3216DC45-56B7-41CA-8F8C-44776A467256}" srcOrd="1" destOrd="0" presId="urn:microsoft.com/office/officeart/2018/2/layout/IconLabelList"/>
    <dgm:cxn modelId="{EF5B3AF7-B70A-40DD-B236-FF8BC66B19CF}" type="presParOf" srcId="{DEB93A54-C871-4AF1-9E13-6DE1FA629E12}" destId="{A55D4DAF-4A54-4463-94C4-F444C91E7D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90CB6C-5E23-4C6B-935A-5B28EC89B520}"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AE38ECD2-3E0D-4EFC-9A6C-5FCFDCFD6128}">
      <dgm:prSet/>
      <dgm:spPr/>
      <dgm:t>
        <a:bodyPr/>
        <a:lstStyle/>
        <a:p>
          <a:r>
            <a:rPr lang="en-GB"/>
            <a:t>Challenge:  traditional security models in connected cars often grant excessive trust, leaving them vulnerable to cyberattacks.</a:t>
          </a:r>
          <a:endParaRPr lang="en-US"/>
        </a:p>
      </dgm:t>
    </dgm:pt>
    <dgm:pt modelId="{437ED0EC-F82C-491F-B20D-883777829C60}" type="parTrans" cxnId="{85FE2D3B-1984-4886-8619-C0E90427AF37}">
      <dgm:prSet/>
      <dgm:spPr/>
      <dgm:t>
        <a:bodyPr/>
        <a:lstStyle/>
        <a:p>
          <a:endParaRPr lang="en-US"/>
        </a:p>
      </dgm:t>
    </dgm:pt>
    <dgm:pt modelId="{7629E999-E9FF-49C6-A194-FEBB4232F43B}" type="sibTrans" cxnId="{85FE2D3B-1984-4886-8619-C0E90427AF37}">
      <dgm:prSet/>
      <dgm:spPr/>
      <dgm:t>
        <a:bodyPr/>
        <a:lstStyle/>
        <a:p>
          <a:endParaRPr lang="en-US"/>
        </a:p>
      </dgm:t>
    </dgm:pt>
    <dgm:pt modelId="{98490579-C97E-4436-A8EF-25B270AE3D26}">
      <dgm:prSet/>
      <dgm:spPr/>
      <dgm:t>
        <a:bodyPr/>
        <a:lstStyle/>
        <a:p>
          <a:r>
            <a:rPr lang="en-GB" b="1"/>
            <a:t>Identity and access management (iam):</a:t>
          </a:r>
          <a:r>
            <a:rPr lang="en-GB"/>
            <a:t> zero trust strengthens iam by:</a:t>
          </a:r>
          <a:endParaRPr lang="en-US"/>
        </a:p>
      </dgm:t>
    </dgm:pt>
    <dgm:pt modelId="{D87A6142-C6D4-448A-B72A-7147FA5A161B}" type="parTrans" cxnId="{8643CBD1-AD36-47FA-99AB-470BA70BE715}">
      <dgm:prSet/>
      <dgm:spPr/>
      <dgm:t>
        <a:bodyPr/>
        <a:lstStyle/>
        <a:p>
          <a:endParaRPr lang="en-US"/>
        </a:p>
      </dgm:t>
    </dgm:pt>
    <dgm:pt modelId="{01D51856-81F1-4894-957B-6411B3323C23}" type="sibTrans" cxnId="{8643CBD1-AD36-47FA-99AB-470BA70BE715}">
      <dgm:prSet/>
      <dgm:spPr/>
      <dgm:t>
        <a:bodyPr/>
        <a:lstStyle/>
        <a:p>
          <a:endParaRPr lang="en-US"/>
        </a:p>
      </dgm:t>
    </dgm:pt>
    <dgm:pt modelId="{263ED0C8-FDB3-4364-800E-7C8305A69482}">
      <dgm:prSet/>
      <dgm:spPr/>
      <dgm:t>
        <a:bodyPr/>
        <a:lstStyle/>
        <a:p>
          <a:r>
            <a:rPr lang="en-GB"/>
            <a:t>Continuously verifying user and device identities.</a:t>
          </a:r>
          <a:endParaRPr lang="en-US"/>
        </a:p>
      </dgm:t>
    </dgm:pt>
    <dgm:pt modelId="{1A663577-31C2-4852-BD62-8F840D140BB2}" type="parTrans" cxnId="{07A35096-D159-4666-A3F6-A660BE2FAD7A}">
      <dgm:prSet/>
      <dgm:spPr/>
      <dgm:t>
        <a:bodyPr/>
        <a:lstStyle/>
        <a:p>
          <a:endParaRPr lang="en-US"/>
        </a:p>
      </dgm:t>
    </dgm:pt>
    <dgm:pt modelId="{285A1C6E-BA6C-4240-97C7-C9A77A8DE10D}" type="sibTrans" cxnId="{07A35096-D159-4666-A3F6-A660BE2FAD7A}">
      <dgm:prSet/>
      <dgm:spPr/>
      <dgm:t>
        <a:bodyPr/>
        <a:lstStyle/>
        <a:p>
          <a:endParaRPr lang="en-US"/>
        </a:p>
      </dgm:t>
    </dgm:pt>
    <dgm:pt modelId="{BC076718-7914-44C7-92B0-1C2DF7C821BD}">
      <dgm:prSet/>
      <dgm:spPr/>
      <dgm:t>
        <a:bodyPr/>
        <a:lstStyle/>
        <a:p>
          <a:r>
            <a:rPr lang="en-GB"/>
            <a:t>Granting least privilege access based on the context of each request.</a:t>
          </a:r>
          <a:endParaRPr lang="en-US"/>
        </a:p>
      </dgm:t>
    </dgm:pt>
    <dgm:pt modelId="{19C4252B-EBCC-4B22-9107-9EAB2244E87E}" type="parTrans" cxnId="{3A49FA9B-D64A-4DAF-A4A6-8D7DF4286A19}">
      <dgm:prSet/>
      <dgm:spPr/>
      <dgm:t>
        <a:bodyPr/>
        <a:lstStyle/>
        <a:p>
          <a:endParaRPr lang="en-US"/>
        </a:p>
      </dgm:t>
    </dgm:pt>
    <dgm:pt modelId="{E18033CD-2449-4302-97F7-98A909876653}" type="sibTrans" cxnId="{3A49FA9B-D64A-4DAF-A4A6-8D7DF4286A19}">
      <dgm:prSet/>
      <dgm:spPr/>
      <dgm:t>
        <a:bodyPr/>
        <a:lstStyle/>
        <a:p>
          <a:endParaRPr lang="en-US"/>
        </a:p>
      </dgm:t>
    </dgm:pt>
    <dgm:pt modelId="{246DEA8F-9B85-4BE0-B93C-135FDAAB51C3}">
      <dgm:prSet/>
      <dgm:spPr/>
      <dgm:t>
        <a:bodyPr/>
        <a:lstStyle/>
        <a:p>
          <a:r>
            <a:rPr lang="en-GB" b="1"/>
            <a:t>Encryption:</a:t>
          </a:r>
          <a:r>
            <a:rPr lang="en-GB"/>
            <a:t> data is encrypted at rest and in transit, minimizing the impact of unauthorized access.</a:t>
          </a:r>
          <a:endParaRPr lang="en-US"/>
        </a:p>
      </dgm:t>
    </dgm:pt>
    <dgm:pt modelId="{69FF3124-54A5-4B51-B727-00F403DAA3EF}" type="parTrans" cxnId="{BFBD6494-0C71-4C72-ABBF-B4448666BEE0}">
      <dgm:prSet/>
      <dgm:spPr/>
      <dgm:t>
        <a:bodyPr/>
        <a:lstStyle/>
        <a:p>
          <a:endParaRPr lang="en-US"/>
        </a:p>
      </dgm:t>
    </dgm:pt>
    <dgm:pt modelId="{B0D7513A-080D-4A84-BBD8-043199D36F5D}" type="sibTrans" cxnId="{BFBD6494-0C71-4C72-ABBF-B4448666BEE0}">
      <dgm:prSet/>
      <dgm:spPr/>
      <dgm:t>
        <a:bodyPr/>
        <a:lstStyle/>
        <a:p>
          <a:endParaRPr lang="en-US"/>
        </a:p>
      </dgm:t>
    </dgm:pt>
    <dgm:pt modelId="{8A6A1103-089E-734C-B5C5-F5CDD949D267}" type="pres">
      <dgm:prSet presAssocID="{2B90CB6C-5E23-4C6B-935A-5B28EC89B520}" presName="diagram" presStyleCnt="0">
        <dgm:presLayoutVars>
          <dgm:dir/>
          <dgm:resizeHandles val="exact"/>
        </dgm:presLayoutVars>
      </dgm:prSet>
      <dgm:spPr/>
    </dgm:pt>
    <dgm:pt modelId="{7B29C254-3398-064F-B949-3EF76F5D35E9}" type="pres">
      <dgm:prSet presAssocID="{AE38ECD2-3E0D-4EFC-9A6C-5FCFDCFD6128}" presName="arrow" presStyleLbl="node1" presStyleIdx="0" presStyleCnt="3">
        <dgm:presLayoutVars>
          <dgm:bulletEnabled val="1"/>
        </dgm:presLayoutVars>
      </dgm:prSet>
      <dgm:spPr/>
    </dgm:pt>
    <dgm:pt modelId="{D47DFF81-2127-F94A-BF08-2B1E177034C9}" type="pres">
      <dgm:prSet presAssocID="{98490579-C97E-4436-A8EF-25B270AE3D26}" presName="arrow" presStyleLbl="node1" presStyleIdx="1" presStyleCnt="3">
        <dgm:presLayoutVars>
          <dgm:bulletEnabled val="1"/>
        </dgm:presLayoutVars>
      </dgm:prSet>
      <dgm:spPr/>
    </dgm:pt>
    <dgm:pt modelId="{0AE64648-7D36-E349-B144-5B8087B58BD4}" type="pres">
      <dgm:prSet presAssocID="{246DEA8F-9B85-4BE0-B93C-135FDAAB51C3}" presName="arrow" presStyleLbl="node1" presStyleIdx="2" presStyleCnt="3">
        <dgm:presLayoutVars>
          <dgm:bulletEnabled val="1"/>
        </dgm:presLayoutVars>
      </dgm:prSet>
      <dgm:spPr/>
    </dgm:pt>
  </dgm:ptLst>
  <dgm:cxnLst>
    <dgm:cxn modelId="{A3314A00-9F22-AE48-82FB-7964F32EE8B2}" type="presOf" srcId="{BC076718-7914-44C7-92B0-1C2DF7C821BD}" destId="{D47DFF81-2127-F94A-BF08-2B1E177034C9}" srcOrd="0" destOrd="2" presId="urn:microsoft.com/office/officeart/2005/8/layout/arrow5"/>
    <dgm:cxn modelId="{F7387E21-35BD-2444-9FF3-9BCA6C8BC887}" type="presOf" srcId="{2B90CB6C-5E23-4C6B-935A-5B28EC89B520}" destId="{8A6A1103-089E-734C-B5C5-F5CDD949D267}" srcOrd="0" destOrd="0" presId="urn:microsoft.com/office/officeart/2005/8/layout/arrow5"/>
    <dgm:cxn modelId="{85FE2D3B-1984-4886-8619-C0E90427AF37}" srcId="{2B90CB6C-5E23-4C6B-935A-5B28EC89B520}" destId="{AE38ECD2-3E0D-4EFC-9A6C-5FCFDCFD6128}" srcOrd="0" destOrd="0" parTransId="{437ED0EC-F82C-491F-B20D-883777829C60}" sibTransId="{7629E999-E9FF-49C6-A194-FEBB4232F43B}"/>
    <dgm:cxn modelId="{BB934F63-9A9A-FB45-998B-E75271F83580}" type="presOf" srcId="{98490579-C97E-4436-A8EF-25B270AE3D26}" destId="{D47DFF81-2127-F94A-BF08-2B1E177034C9}" srcOrd="0" destOrd="0" presId="urn:microsoft.com/office/officeart/2005/8/layout/arrow5"/>
    <dgm:cxn modelId="{BFBD6494-0C71-4C72-ABBF-B4448666BEE0}" srcId="{2B90CB6C-5E23-4C6B-935A-5B28EC89B520}" destId="{246DEA8F-9B85-4BE0-B93C-135FDAAB51C3}" srcOrd="2" destOrd="0" parTransId="{69FF3124-54A5-4B51-B727-00F403DAA3EF}" sibTransId="{B0D7513A-080D-4A84-BBD8-043199D36F5D}"/>
    <dgm:cxn modelId="{07A35096-D159-4666-A3F6-A660BE2FAD7A}" srcId="{98490579-C97E-4436-A8EF-25B270AE3D26}" destId="{263ED0C8-FDB3-4364-800E-7C8305A69482}" srcOrd="0" destOrd="0" parTransId="{1A663577-31C2-4852-BD62-8F840D140BB2}" sibTransId="{285A1C6E-BA6C-4240-97C7-C9A77A8DE10D}"/>
    <dgm:cxn modelId="{3A49FA9B-D64A-4DAF-A4A6-8D7DF4286A19}" srcId="{98490579-C97E-4436-A8EF-25B270AE3D26}" destId="{BC076718-7914-44C7-92B0-1C2DF7C821BD}" srcOrd="1" destOrd="0" parTransId="{19C4252B-EBCC-4B22-9107-9EAB2244E87E}" sibTransId="{E18033CD-2449-4302-97F7-98A909876653}"/>
    <dgm:cxn modelId="{311F85B0-95D3-F045-A1D2-C950E6ACF899}" type="presOf" srcId="{263ED0C8-FDB3-4364-800E-7C8305A69482}" destId="{D47DFF81-2127-F94A-BF08-2B1E177034C9}" srcOrd="0" destOrd="1" presId="urn:microsoft.com/office/officeart/2005/8/layout/arrow5"/>
    <dgm:cxn modelId="{8643CBD1-AD36-47FA-99AB-470BA70BE715}" srcId="{2B90CB6C-5E23-4C6B-935A-5B28EC89B520}" destId="{98490579-C97E-4436-A8EF-25B270AE3D26}" srcOrd="1" destOrd="0" parTransId="{D87A6142-C6D4-448A-B72A-7147FA5A161B}" sibTransId="{01D51856-81F1-4894-957B-6411B3323C23}"/>
    <dgm:cxn modelId="{A65ACED5-ACB0-5041-AD3A-400228332E81}" type="presOf" srcId="{246DEA8F-9B85-4BE0-B93C-135FDAAB51C3}" destId="{0AE64648-7D36-E349-B144-5B8087B58BD4}" srcOrd="0" destOrd="0" presId="urn:microsoft.com/office/officeart/2005/8/layout/arrow5"/>
    <dgm:cxn modelId="{445E9ADA-A78C-CC41-83A6-E3C8E7D635F8}" type="presOf" srcId="{AE38ECD2-3E0D-4EFC-9A6C-5FCFDCFD6128}" destId="{7B29C254-3398-064F-B949-3EF76F5D35E9}" srcOrd="0" destOrd="0" presId="urn:microsoft.com/office/officeart/2005/8/layout/arrow5"/>
    <dgm:cxn modelId="{0C1A496B-ABF8-3249-8D65-5764DBB7F781}" type="presParOf" srcId="{8A6A1103-089E-734C-B5C5-F5CDD949D267}" destId="{7B29C254-3398-064F-B949-3EF76F5D35E9}" srcOrd="0" destOrd="0" presId="urn:microsoft.com/office/officeart/2005/8/layout/arrow5"/>
    <dgm:cxn modelId="{B5E8B740-F824-5046-80FB-9D19F32E1349}" type="presParOf" srcId="{8A6A1103-089E-734C-B5C5-F5CDD949D267}" destId="{D47DFF81-2127-F94A-BF08-2B1E177034C9}" srcOrd="1" destOrd="0" presId="urn:microsoft.com/office/officeart/2005/8/layout/arrow5"/>
    <dgm:cxn modelId="{3BA89AB1-070E-B749-8D33-065B9B72C371}" type="presParOf" srcId="{8A6A1103-089E-734C-B5C5-F5CDD949D267}" destId="{0AE64648-7D36-E349-B144-5B8087B58BD4}"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1B1FC7-65C7-433B-A5ED-9E0E8EDDDB41}"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0B5F77A3-CD40-48FD-9626-447B800780FA}">
      <dgm:prSet/>
      <dgm:spPr/>
      <dgm:t>
        <a:bodyPr/>
        <a:lstStyle/>
        <a:p>
          <a:r>
            <a:rPr lang="en-GB"/>
            <a:t>Enhanced threat detection and response</a:t>
          </a:r>
          <a:endParaRPr lang="en-US"/>
        </a:p>
      </dgm:t>
    </dgm:pt>
    <dgm:pt modelId="{4B9BCE39-6A8D-4B21-AF45-1E43848D18E7}" type="parTrans" cxnId="{79055BED-FD4C-4193-8680-AD749E2C00CD}">
      <dgm:prSet/>
      <dgm:spPr/>
      <dgm:t>
        <a:bodyPr/>
        <a:lstStyle/>
        <a:p>
          <a:endParaRPr lang="en-US"/>
        </a:p>
      </dgm:t>
    </dgm:pt>
    <dgm:pt modelId="{211F657C-9FFD-48DD-809F-FF29C4FDCD45}" type="sibTrans" cxnId="{79055BED-FD4C-4193-8680-AD749E2C00CD}">
      <dgm:prSet/>
      <dgm:spPr/>
      <dgm:t>
        <a:bodyPr/>
        <a:lstStyle/>
        <a:p>
          <a:endParaRPr lang="en-US"/>
        </a:p>
      </dgm:t>
    </dgm:pt>
    <dgm:pt modelId="{B815A798-0B4E-463F-BB1E-0851B7628A9D}">
      <dgm:prSet/>
      <dgm:spPr/>
      <dgm:t>
        <a:bodyPr/>
        <a:lstStyle/>
        <a:p>
          <a:r>
            <a:rPr lang="en-GB"/>
            <a:t>Reduced attack surface</a:t>
          </a:r>
          <a:endParaRPr lang="en-US"/>
        </a:p>
      </dgm:t>
    </dgm:pt>
    <dgm:pt modelId="{F938DE83-784F-4FCB-AD51-3C1F3C130FD9}" type="parTrans" cxnId="{66FB9EE3-14AB-4EAF-9911-23677A5DABD7}">
      <dgm:prSet/>
      <dgm:spPr/>
      <dgm:t>
        <a:bodyPr/>
        <a:lstStyle/>
        <a:p>
          <a:endParaRPr lang="en-US"/>
        </a:p>
      </dgm:t>
    </dgm:pt>
    <dgm:pt modelId="{4C8AA583-823C-425A-9717-8EF3561081AF}" type="sibTrans" cxnId="{66FB9EE3-14AB-4EAF-9911-23677A5DABD7}">
      <dgm:prSet/>
      <dgm:spPr/>
      <dgm:t>
        <a:bodyPr/>
        <a:lstStyle/>
        <a:p>
          <a:endParaRPr lang="en-US"/>
        </a:p>
      </dgm:t>
    </dgm:pt>
    <dgm:pt modelId="{2F55F066-40BE-47BD-9613-0BB277F123A2}">
      <dgm:prSet/>
      <dgm:spPr/>
      <dgm:t>
        <a:bodyPr/>
        <a:lstStyle/>
        <a:p>
          <a:r>
            <a:rPr lang="en-GB"/>
            <a:t>Improved data security and compliance (ISO/SAE 21434, UN R155)</a:t>
          </a:r>
          <a:endParaRPr lang="en-US"/>
        </a:p>
      </dgm:t>
    </dgm:pt>
    <dgm:pt modelId="{8D9BDFB1-9569-4106-B939-7F49799A7B02}" type="parTrans" cxnId="{BAAB96A3-F328-48FC-8959-3D65B4D1496E}">
      <dgm:prSet/>
      <dgm:spPr/>
      <dgm:t>
        <a:bodyPr/>
        <a:lstStyle/>
        <a:p>
          <a:endParaRPr lang="en-US"/>
        </a:p>
      </dgm:t>
    </dgm:pt>
    <dgm:pt modelId="{C3D70716-FF51-4D2A-932A-81418C7F5184}" type="sibTrans" cxnId="{BAAB96A3-F328-48FC-8959-3D65B4D1496E}">
      <dgm:prSet/>
      <dgm:spPr/>
      <dgm:t>
        <a:bodyPr/>
        <a:lstStyle/>
        <a:p>
          <a:endParaRPr lang="en-US"/>
        </a:p>
      </dgm:t>
    </dgm:pt>
    <dgm:pt modelId="{88345EB5-3831-459A-87FD-419409B63F66}">
      <dgm:prSet/>
      <dgm:spPr/>
      <dgm:t>
        <a:bodyPr/>
        <a:lstStyle/>
        <a:p>
          <a:r>
            <a:rPr lang="en-GB"/>
            <a:t>Increased resiliency against attacks and failures</a:t>
          </a:r>
          <a:endParaRPr lang="en-US"/>
        </a:p>
      </dgm:t>
    </dgm:pt>
    <dgm:pt modelId="{BE7B6FCC-87C5-41DF-ABD3-9E41A497F41D}" type="parTrans" cxnId="{801E1649-187C-404F-9BA9-9979D18D262D}">
      <dgm:prSet/>
      <dgm:spPr/>
      <dgm:t>
        <a:bodyPr/>
        <a:lstStyle/>
        <a:p>
          <a:endParaRPr lang="en-US"/>
        </a:p>
      </dgm:t>
    </dgm:pt>
    <dgm:pt modelId="{6503172F-4C05-47BE-BB93-91B7D23237D8}" type="sibTrans" cxnId="{801E1649-187C-404F-9BA9-9979D18D262D}">
      <dgm:prSet/>
      <dgm:spPr/>
      <dgm:t>
        <a:bodyPr/>
        <a:lstStyle/>
        <a:p>
          <a:endParaRPr lang="en-US"/>
        </a:p>
      </dgm:t>
    </dgm:pt>
    <dgm:pt modelId="{5E564A6C-EA53-498C-96E0-0C46337F8C97}">
      <dgm:prSet/>
      <dgm:spPr/>
      <dgm:t>
        <a:bodyPr/>
        <a:lstStyle/>
        <a:p>
          <a:r>
            <a:rPr lang="en-GB"/>
            <a:t>Strengthened trust and collaboration within the automotive ecosystem</a:t>
          </a:r>
          <a:endParaRPr lang="en-US"/>
        </a:p>
      </dgm:t>
    </dgm:pt>
    <dgm:pt modelId="{7896E5F0-345B-46BD-B22C-A7AD035A59DC}" type="parTrans" cxnId="{BC0FDDF0-51AE-482B-8310-D4AC20BA969D}">
      <dgm:prSet/>
      <dgm:spPr/>
      <dgm:t>
        <a:bodyPr/>
        <a:lstStyle/>
        <a:p>
          <a:endParaRPr lang="en-US"/>
        </a:p>
      </dgm:t>
    </dgm:pt>
    <dgm:pt modelId="{EDDB1E93-3DBF-4697-B7B3-BA91ACBA2A3D}" type="sibTrans" cxnId="{BC0FDDF0-51AE-482B-8310-D4AC20BA969D}">
      <dgm:prSet/>
      <dgm:spPr/>
      <dgm:t>
        <a:bodyPr/>
        <a:lstStyle/>
        <a:p>
          <a:endParaRPr lang="en-US"/>
        </a:p>
      </dgm:t>
    </dgm:pt>
    <dgm:pt modelId="{C373C8A3-ECD6-7B4B-987D-F32FD00B5962}" type="pres">
      <dgm:prSet presAssocID="{081B1FC7-65C7-433B-A5ED-9E0E8EDDDB41}" presName="diagram" presStyleCnt="0">
        <dgm:presLayoutVars>
          <dgm:dir/>
          <dgm:resizeHandles val="exact"/>
        </dgm:presLayoutVars>
      </dgm:prSet>
      <dgm:spPr/>
    </dgm:pt>
    <dgm:pt modelId="{4D0D1A8E-3F4B-424A-8E55-06BFB60FCE35}" type="pres">
      <dgm:prSet presAssocID="{0B5F77A3-CD40-48FD-9626-447B800780FA}" presName="node" presStyleLbl="node1" presStyleIdx="0" presStyleCnt="5">
        <dgm:presLayoutVars>
          <dgm:bulletEnabled val="1"/>
        </dgm:presLayoutVars>
      </dgm:prSet>
      <dgm:spPr/>
    </dgm:pt>
    <dgm:pt modelId="{96331BB7-3C68-4B43-A0EC-8939901A4098}" type="pres">
      <dgm:prSet presAssocID="{211F657C-9FFD-48DD-809F-FF29C4FDCD45}" presName="sibTrans" presStyleCnt="0"/>
      <dgm:spPr/>
    </dgm:pt>
    <dgm:pt modelId="{631B5599-26C2-6A4B-8F39-1BE16C1681D9}" type="pres">
      <dgm:prSet presAssocID="{B815A798-0B4E-463F-BB1E-0851B7628A9D}" presName="node" presStyleLbl="node1" presStyleIdx="1" presStyleCnt="5">
        <dgm:presLayoutVars>
          <dgm:bulletEnabled val="1"/>
        </dgm:presLayoutVars>
      </dgm:prSet>
      <dgm:spPr/>
    </dgm:pt>
    <dgm:pt modelId="{2EB79BB8-6B21-D94A-85FC-B2F0FFEE3750}" type="pres">
      <dgm:prSet presAssocID="{4C8AA583-823C-425A-9717-8EF3561081AF}" presName="sibTrans" presStyleCnt="0"/>
      <dgm:spPr/>
    </dgm:pt>
    <dgm:pt modelId="{48F391F2-1F17-CE4D-8FEF-AD9C399CFC13}" type="pres">
      <dgm:prSet presAssocID="{2F55F066-40BE-47BD-9613-0BB277F123A2}" presName="node" presStyleLbl="node1" presStyleIdx="2" presStyleCnt="5">
        <dgm:presLayoutVars>
          <dgm:bulletEnabled val="1"/>
        </dgm:presLayoutVars>
      </dgm:prSet>
      <dgm:spPr/>
    </dgm:pt>
    <dgm:pt modelId="{1DD5DAF8-A882-2B4E-8197-2B04F803065C}" type="pres">
      <dgm:prSet presAssocID="{C3D70716-FF51-4D2A-932A-81418C7F5184}" presName="sibTrans" presStyleCnt="0"/>
      <dgm:spPr/>
    </dgm:pt>
    <dgm:pt modelId="{DB731B0F-CC04-F64E-A169-BD6E775386B6}" type="pres">
      <dgm:prSet presAssocID="{88345EB5-3831-459A-87FD-419409B63F66}" presName="node" presStyleLbl="node1" presStyleIdx="3" presStyleCnt="5">
        <dgm:presLayoutVars>
          <dgm:bulletEnabled val="1"/>
        </dgm:presLayoutVars>
      </dgm:prSet>
      <dgm:spPr/>
    </dgm:pt>
    <dgm:pt modelId="{1DF86E30-2F58-8F4D-8115-45EE6A62804B}" type="pres">
      <dgm:prSet presAssocID="{6503172F-4C05-47BE-BB93-91B7D23237D8}" presName="sibTrans" presStyleCnt="0"/>
      <dgm:spPr/>
    </dgm:pt>
    <dgm:pt modelId="{384BA624-AEA6-964D-AB82-CF0E1B84012F}" type="pres">
      <dgm:prSet presAssocID="{5E564A6C-EA53-498C-96E0-0C46337F8C97}" presName="node" presStyleLbl="node1" presStyleIdx="4" presStyleCnt="5">
        <dgm:presLayoutVars>
          <dgm:bulletEnabled val="1"/>
        </dgm:presLayoutVars>
      </dgm:prSet>
      <dgm:spPr/>
    </dgm:pt>
  </dgm:ptLst>
  <dgm:cxnLst>
    <dgm:cxn modelId="{5670E70E-F4F9-0945-8CDE-FF7C7989F2C8}" type="presOf" srcId="{081B1FC7-65C7-433B-A5ED-9E0E8EDDDB41}" destId="{C373C8A3-ECD6-7B4B-987D-F32FD00B5962}" srcOrd="0" destOrd="0" presId="urn:microsoft.com/office/officeart/2005/8/layout/default"/>
    <dgm:cxn modelId="{DDD77D18-3853-2D41-A5F1-3FDB798D4E51}" type="presOf" srcId="{B815A798-0B4E-463F-BB1E-0851B7628A9D}" destId="{631B5599-26C2-6A4B-8F39-1BE16C1681D9}" srcOrd="0" destOrd="0" presId="urn:microsoft.com/office/officeart/2005/8/layout/default"/>
    <dgm:cxn modelId="{A4191C31-F942-D84F-B5F6-21C820587083}" type="presOf" srcId="{5E564A6C-EA53-498C-96E0-0C46337F8C97}" destId="{384BA624-AEA6-964D-AB82-CF0E1B84012F}" srcOrd="0" destOrd="0" presId="urn:microsoft.com/office/officeart/2005/8/layout/default"/>
    <dgm:cxn modelId="{2CC4F23A-4331-5640-9A70-688555237C20}" type="presOf" srcId="{0B5F77A3-CD40-48FD-9626-447B800780FA}" destId="{4D0D1A8E-3F4B-424A-8E55-06BFB60FCE35}" srcOrd="0" destOrd="0" presId="urn:microsoft.com/office/officeart/2005/8/layout/default"/>
    <dgm:cxn modelId="{801E1649-187C-404F-9BA9-9979D18D262D}" srcId="{081B1FC7-65C7-433B-A5ED-9E0E8EDDDB41}" destId="{88345EB5-3831-459A-87FD-419409B63F66}" srcOrd="3" destOrd="0" parTransId="{BE7B6FCC-87C5-41DF-ABD3-9E41A497F41D}" sibTransId="{6503172F-4C05-47BE-BB93-91B7D23237D8}"/>
    <dgm:cxn modelId="{12663C4E-4DB5-BE45-A88D-F7C1C49399CA}" type="presOf" srcId="{2F55F066-40BE-47BD-9613-0BB277F123A2}" destId="{48F391F2-1F17-CE4D-8FEF-AD9C399CFC13}" srcOrd="0" destOrd="0" presId="urn:microsoft.com/office/officeart/2005/8/layout/default"/>
    <dgm:cxn modelId="{24DF9665-A7C9-6C40-9D4D-0ADEB3ABFC1C}" type="presOf" srcId="{88345EB5-3831-459A-87FD-419409B63F66}" destId="{DB731B0F-CC04-F64E-A169-BD6E775386B6}" srcOrd="0" destOrd="0" presId="urn:microsoft.com/office/officeart/2005/8/layout/default"/>
    <dgm:cxn modelId="{BAAB96A3-F328-48FC-8959-3D65B4D1496E}" srcId="{081B1FC7-65C7-433B-A5ED-9E0E8EDDDB41}" destId="{2F55F066-40BE-47BD-9613-0BB277F123A2}" srcOrd="2" destOrd="0" parTransId="{8D9BDFB1-9569-4106-B939-7F49799A7B02}" sibTransId="{C3D70716-FF51-4D2A-932A-81418C7F5184}"/>
    <dgm:cxn modelId="{66FB9EE3-14AB-4EAF-9911-23677A5DABD7}" srcId="{081B1FC7-65C7-433B-A5ED-9E0E8EDDDB41}" destId="{B815A798-0B4E-463F-BB1E-0851B7628A9D}" srcOrd="1" destOrd="0" parTransId="{F938DE83-784F-4FCB-AD51-3C1F3C130FD9}" sibTransId="{4C8AA583-823C-425A-9717-8EF3561081AF}"/>
    <dgm:cxn modelId="{79055BED-FD4C-4193-8680-AD749E2C00CD}" srcId="{081B1FC7-65C7-433B-A5ED-9E0E8EDDDB41}" destId="{0B5F77A3-CD40-48FD-9626-447B800780FA}" srcOrd="0" destOrd="0" parTransId="{4B9BCE39-6A8D-4B21-AF45-1E43848D18E7}" sibTransId="{211F657C-9FFD-48DD-809F-FF29C4FDCD45}"/>
    <dgm:cxn modelId="{BC0FDDF0-51AE-482B-8310-D4AC20BA969D}" srcId="{081B1FC7-65C7-433B-A5ED-9E0E8EDDDB41}" destId="{5E564A6C-EA53-498C-96E0-0C46337F8C97}" srcOrd="4" destOrd="0" parTransId="{7896E5F0-345B-46BD-B22C-A7AD035A59DC}" sibTransId="{EDDB1E93-3DBF-4697-B7B3-BA91ACBA2A3D}"/>
    <dgm:cxn modelId="{AB6FA17C-F3FE-DE42-9311-48F3AEAD17A7}" type="presParOf" srcId="{C373C8A3-ECD6-7B4B-987D-F32FD00B5962}" destId="{4D0D1A8E-3F4B-424A-8E55-06BFB60FCE35}" srcOrd="0" destOrd="0" presId="urn:microsoft.com/office/officeart/2005/8/layout/default"/>
    <dgm:cxn modelId="{482529DE-20CB-874E-8E9B-6388E30DB74E}" type="presParOf" srcId="{C373C8A3-ECD6-7B4B-987D-F32FD00B5962}" destId="{96331BB7-3C68-4B43-A0EC-8939901A4098}" srcOrd="1" destOrd="0" presId="urn:microsoft.com/office/officeart/2005/8/layout/default"/>
    <dgm:cxn modelId="{218EEE7E-822F-4542-9DCD-F3382155DF11}" type="presParOf" srcId="{C373C8A3-ECD6-7B4B-987D-F32FD00B5962}" destId="{631B5599-26C2-6A4B-8F39-1BE16C1681D9}" srcOrd="2" destOrd="0" presId="urn:microsoft.com/office/officeart/2005/8/layout/default"/>
    <dgm:cxn modelId="{B179C889-234F-044F-A126-E04B40B85011}" type="presParOf" srcId="{C373C8A3-ECD6-7B4B-987D-F32FD00B5962}" destId="{2EB79BB8-6B21-D94A-85FC-B2F0FFEE3750}" srcOrd="3" destOrd="0" presId="urn:microsoft.com/office/officeart/2005/8/layout/default"/>
    <dgm:cxn modelId="{6AB04E50-5280-364A-9B71-074CD5B6B634}" type="presParOf" srcId="{C373C8A3-ECD6-7B4B-987D-F32FD00B5962}" destId="{48F391F2-1F17-CE4D-8FEF-AD9C399CFC13}" srcOrd="4" destOrd="0" presId="urn:microsoft.com/office/officeart/2005/8/layout/default"/>
    <dgm:cxn modelId="{78935CFB-B32E-0443-862D-BFB1B508C90D}" type="presParOf" srcId="{C373C8A3-ECD6-7B4B-987D-F32FD00B5962}" destId="{1DD5DAF8-A882-2B4E-8197-2B04F803065C}" srcOrd="5" destOrd="0" presId="urn:microsoft.com/office/officeart/2005/8/layout/default"/>
    <dgm:cxn modelId="{89192D3F-9696-AE4A-ADD9-899D82143F4C}" type="presParOf" srcId="{C373C8A3-ECD6-7B4B-987D-F32FD00B5962}" destId="{DB731B0F-CC04-F64E-A169-BD6E775386B6}" srcOrd="6" destOrd="0" presId="urn:microsoft.com/office/officeart/2005/8/layout/default"/>
    <dgm:cxn modelId="{A6A5D12C-BD0C-3143-8C56-51A4F8C585EF}" type="presParOf" srcId="{C373C8A3-ECD6-7B4B-987D-F32FD00B5962}" destId="{1DF86E30-2F58-8F4D-8115-45EE6A62804B}" srcOrd="7" destOrd="0" presId="urn:microsoft.com/office/officeart/2005/8/layout/default"/>
    <dgm:cxn modelId="{353C2C0C-A18A-1641-96F6-4B3554A4EDB2}" type="presParOf" srcId="{C373C8A3-ECD6-7B4B-987D-F32FD00B5962}" destId="{384BA624-AEA6-964D-AB82-CF0E1B84012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59E2D-056E-4F9E-9CB9-B6D53EA00FD8}">
      <dsp:nvSpPr>
        <dsp:cNvPr id="0" name=""/>
        <dsp:cNvSpPr/>
      </dsp:nvSpPr>
      <dsp:spPr>
        <a:xfrm>
          <a:off x="982259" y="51610"/>
          <a:ext cx="1103254" cy="110325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8B6370-28AD-47D9-AA49-BAEB37AAEB7D}">
      <dsp:nvSpPr>
        <dsp:cNvPr id="0" name=""/>
        <dsp:cNvSpPr/>
      </dsp:nvSpPr>
      <dsp:spPr>
        <a:xfrm>
          <a:off x="1213943" y="283294"/>
          <a:ext cx="639887" cy="63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DABDBB-EEC4-4852-8245-BDF5335F394F}">
      <dsp:nvSpPr>
        <dsp:cNvPr id="0" name=""/>
        <dsp:cNvSpPr/>
      </dsp:nvSpPr>
      <dsp:spPr>
        <a:xfrm>
          <a:off x="2321925" y="51610"/>
          <a:ext cx="2600528" cy="1103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We will also explore the importance of security and risk management, particularly in the age of connected and driverless automobiles, in identifying any threats to the vehicle and its data.</a:t>
          </a:r>
          <a:endParaRPr lang="en-US" sz="1200" kern="1200"/>
        </a:p>
      </dsp:txBody>
      <dsp:txXfrm>
        <a:off x="2321925" y="51610"/>
        <a:ext cx="2600528" cy="1103254"/>
      </dsp:txXfrm>
    </dsp:sp>
    <dsp:sp modelId="{26ABB7F1-F739-4E9A-96AC-2245B8F7F8B1}">
      <dsp:nvSpPr>
        <dsp:cNvPr id="0" name=""/>
        <dsp:cNvSpPr/>
      </dsp:nvSpPr>
      <dsp:spPr>
        <a:xfrm>
          <a:off x="5375576" y="51610"/>
          <a:ext cx="1103254" cy="110325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E33F4-6CF6-4FBE-8DE8-5C8AFE92DC77}">
      <dsp:nvSpPr>
        <dsp:cNvPr id="0" name=""/>
        <dsp:cNvSpPr/>
      </dsp:nvSpPr>
      <dsp:spPr>
        <a:xfrm>
          <a:off x="5607259" y="283294"/>
          <a:ext cx="639887" cy="63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5FB64C-89F1-405C-A7BC-D121422A3119}">
      <dsp:nvSpPr>
        <dsp:cNvPr id="0" name=""/>
        <dsp:cNvSpPr/>
      </dsp:nvSpPr>
      <dsp:spPr>
        <a:xfrm>
          <a:off x="6715242" y="51610"/>
          <a:ext cx="2600528" cy="1103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We will explore our discussion on the maxim "never trust, always verify," which is from the foundation of john kindervag's 2010 introduction of the “zero trust” concept.</a:t>
          </a:r>
          <a:endParaRPr lang="en-US" sz="1200" kern="1200"/>
        </a:p>
      </dsp:txBody>
      <dsp:txXfrm>
        <a:off x="6715242" y="51610"/>
        <a:ext cx="2600528" cy="1103254"/>
      </dsp:txXfrm>
    </dsp:sp>
    <dsp:sp modelId="{78C2268B-3E73-443E-A075-14D28B2815EF}">
      <dsp:nvSpPr>
        <dsp:cNvPr id="0" name=""/>
        <dsp:cNvSpPr/>
      </dsp:nvSpPr>
      <dsp:spPr>
        <a:xfrm>
          <a:off x="982259" y="1627942"/>
          <a:ext cx="1103254" cy="110325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1C9B5-A829-414A-AD21-A70EFB6B7F21}">
      <dsp:nvSpPr>
        <dsp:cNvPr id="0" name=""/>
        <dsp:cNvSpPr/>
      </dsp:nvSpPr>
      <dsp:spPr>
        <a:xfrm>
          <a:off x="1213943" y="1859626"/>
          <a:ext cx="639887" cy="63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4E3C0C-B0E5-4AB8-AFD6-E07008F121D6}">
      <dsp:nvSpPr>
        <dsp:cNvPr id="0" name=""/>
        <dsp:cNvSpPr/>
      </dsp:nvSpPr>
      <dsp:spPr>
        <a:xfrm>
          <a:off x="2321925" y="1627942"/>
          <a:ext cx="2600528" cy="1103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We will discuss how this project fits with our professional aspirations and areas of interest in research, especially cybersecurity.</a:t>
          </a:r>
          <a:endParaRPr lang="en-US" sz="1200" kern="1200"/>
        </a:p>
      </dsp:txBody>
      <dsp:txXfrm>
        <a:off x="2321925" y="1627942"/>
        <a:ext cx="2600528" cy="1103254"/>
      </dsp:txXfrm>
    </dsp:sp>
    <dsp:sp modelId="{47F9CE85-D2E0-49DD-9024-EA39F636F461}">
      <dsp:nvSpPr>
        <dsp:cNvPr id="0" name=""/>
        <dsp:cNvSpPr/>
      </dsp:nvSpPr>
      <dsp:spPr>
        <a:xfrm>
          <a:off x="5375576" y="1627942"/>
          <a:ext cx="1103254" cy="110325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03C552-E005-47BC-85E5-71C4EBF8BC13}">
      <dsp:nvSpPr>
        <dsp:cNvPr id="0" name=""/>
        <dsp:cNvSpPr/>
      </dsp:nvSpPr>
      <dsp:spPr>
        <a:xfrm>
          <a:off x="5607259" y="1859626"/>
          <a:ext cx="639887" cy="63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D86CB9-5965-4C97-AFAE-6695A065AB9B}">
      <dsp:nvSpPr>
        <dsp:cNvPr id="0" name=""/>
        <dsp:cNvSpPr/>
      </dsp:nvSpPr>
      <dsp:spPr>
        <a:xfrm>
          <a:off x="6715242" y="1627942"/>
          <a:ext cx="2600528" cy="11032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IN" sz="1200" b="0" i="0" kern="1200"/>
            <a:t>Lastly, we will talk about the particular cybersecurity challenges in the automotive industry that zero trust seeks to resolve, as well as how IAM, security, and risk management deal with these concerns.</a:t>
          </a:r>
          <a:endParaRPr lang="en-US" sz="1200" kern="1200"/>
        </a:p>
      </dsp:txBody>
      <dsp:txXfrm>
        <a:off x="6715242" y="1627942"/>
        <a:ext cx="2600528" cy="11032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754D5-5624-466D-9E4C-7F6E67473D82}">
      <dsp:nvSpPr>
        <dsp:cNvPr id="0" name=""/>
        <dsp:cNvSpPr/>
      </dsp:nvSpPr>
      <dsp:spPr>
        <a:xfrm>
          <a:off x="1684784" y="7604"/>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1FD10F-9893-465D-B70B-92CE5352E554}">
      <dsp:nvSpPr>
        <dsp:cNvPr id="0" name=""/>
        <dsp:cNvSpPr/>
      </dsp:nvSpPr>
      <dsp:spPr>
        <a:xfrm>
          <a:off x="518440" y="238014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How can Zero Trust principles, as outlined in Deloitte's analysis, be applied to enhance access control systems in connected vehicles to prevent unauthorized access?</a:t>
          </a:r>
        </a:p>
      </dsp:txBody>
      <dsp:txXfrm>
        <a:off x="518440" y="2380143"/>
        <a:ext cx="4241250" cy="720000"/>
      </dsp:txXfrm>
    </dsp:sp>
    <dsp:sp modelId="{287446A6-802A-4C30-ADDD-6DE3AC4558B3}">
      <dsp:nvSpPr>
        <dsp:cNvPr id="0" name=""/>
        <dsp:cNvSpPr/>
      </dsp:nvSpPr>
      <dsp:spPr>
        <a:xfrm>
          <a:off x="6668253" y="7604"/>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5D4DAF-4A54-4463-94C4-F444C91E7DE6}">
      <dsp:nvSpPr>
        <dsp:cNvPr id="0" name=""/>
        <dsp:cNvSpPr/>
      </dsp:nvSpPr>
      <dsp:spPr>
        <a:xfrm>
          <a:off x="5501909" y="2380143"/>
          <a:ext cx="424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According to Levine &amp; Tucker’s discussion on Zero Trust Architecture, what are the recommended methods to detect and respond to unauthorized access attempts in automotive systems?</a:t>
          </a:r>
        </a:p>
      </dsp:txBody>
      <dsp:txXfrm>
        <a:off x="5501909" y="2380143"/>
        <a:ext cx="424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9C254-3398-064F-B949-3EF76F5D35E9}">
      <dsp:nvSpPr>
        <dsp:cNvPr id="0" name=""/>
        <dsp:cNvSpPr/>
      </dsp:nvSpPr>
      <dsp:spPr>
        <a:xfrm>
          <a:off x="4534889" y="1011"/>
          <a:ext cx="2291020" cy="229102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GB" sz="1000" kern="1200"/>
            <a:t>Challenge:  traditional security models in connected cars often grant excessive trust, leaving them vulnerable to cyberattacks.</a:t>
          </a:r>
          <a:endParaRPr lang="en-US" sz="1000" kern="1200"/>
        </a:p>
      </dsp:txBody>
      <dsp:txXfrm>
        <a:off x="5107644" y="1011"/>
        <a:ext cx="1145510" cy="1890092"/>
      </dsp:txXfrm>
    </dsp:sp>
    <dsp:sp modelId="{D47DFF81-2127-F94A-BF08-2B1E177034C9}">
      <dsp:nvSpPr>
        <dsp:cNvPr id="0" name=""/>
        <dsp:cNvSpPr/>
      </dsp:nvSpPr>
      <dsp:spPr>
        <a:xfrm rot="7200000">
          <a:off x="5860344" y="2296767"/>
          <a:ext cx="2291020" cy="229102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marL="0" lvl="0" indent="0" algn="l" defTabSz="444500">
            <a:lnSpc>
              <a:spcPct val="90000"/>
            </a:lnSpc>
            <a:spcBef>
              <a:spcPct val="0"/>
            </a:spcBef>
            <a:spcAft>
              <a:spcPct val="35000"/>
            </a:spcAft>
            <a:buNone/>
          </a:pPr>
          <a:r>
            <a:rPr lang="en-GB" sz="1000" b="1" kern="1200"/>
            <a:t>Identity and access management (iam):</a:t>
          </a:r>
          <a:r>
            <a:rPr lang="en-GB" sz="1000" kern="1200"/>
            <a:t> zero trust strengthens iam by:</a:t>
          </a:r>
          <a:endParaRPr lang="en-US" sz="1000" kern="1200"/>
        </a:p>
        <a:p>
          <a:pPr marL="57150" lvl="1" indent="-57150" algn="l" defTabSz="355600">
            <a:lnSpc>
              <a:spcPct val="90000"/>
            </a:lnSpc>
            <a:spcBef>
              <a:spcPct val="0"/>
            </a:spcBef>
            <a:spcAft>
              <a:spcPct val="15000"/>
            </a:spcAft>
            <a:buChar char="•"/>
          </a:pPr>
          <a:r>
            <a:rPr lang="en-GB" sz="800" kern="1200"/>
            <a:t>Continuously verifying user and device identities.</a:t>
          </a:r>
          <a:endParaRPr lang="en-US" sz="800" kern="1200"/>
        </a:p>
        <a:p>
          <a:pPr marL="57150" lvl="1" indent="-57150" algn="l" defTabSz="355600">
            <a:lnSpc>
              <a:spcPct val="90000"/>
            </a:lnSpc>
            <a:spcBef>
              <a:spcPct val="0"/>
            </a:spcBef>
            <a:spcAft>
              <a:spcPct val="15000"/>
            </a:spcAft>
            <a:buChar char="•"/>
          </a:pPr>
          <a:r>
            <a:rPr lang="en-GB" sz="800" kern="1200"/>
            <a:t>Granting least privilege access based on the context of each request.</a:t>
          </a:r>
          <a:endParaRPr lang="en-US" sz="800" kern="1200"/>
        </a:p>
      </dsp:txBody>
      <dsp:txXfrm rot="-5400000">
        <a:off x="6234415" y="2969754"/>
        <a:ext cx="1890092" cy="1145510"/>
      </dsp:txXfrm>
    </dsp:sp>
    <dsp:sp modelId="{0AE64648-7D36-E349-B144-5B8087B58BD4}">
      <dsp:nvSpPr>
        <dsp:cNvPr id="0" name=""/>
        <dsp:cNvSpPr/>
      </dsp:nvSpPr>
      <dsp:spPr>
        <a:xfrm rot="14400000">
          <a:off x="3209434" y="2296767"/>
          <a:ext cx="2291020" cy="229102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GB" sz="1000" b="1" kern="1200"/>
            <a:t>Encryption:</a:t>
          </a:r>
          <a:r>
            <a:rPr lang="en-GB" sz="1000" kern="1200"/>
            <a:t> data is encrypted at rest and in transit, minimizing the impact of unauthorized access.</a:t>
          </a:r>
          <a:endParaRPr lang="en-US" sz="1000" kern="1200"/>
        </a:p>
      </dsp:txBody>
      <dsp:txXfrm rot="5400000">
        <a:off x="3236291" y="2969754"/>
        <a:ext cx="1890092" cy="1145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D1A8E-3F4B-424A-8E55-06BFB60FCE35}">
      <dsp:nvSpPr>
        <dsp:cNvPr id="0" name=""/>
        <dsp:cNvSpPr/>
      </dsp:nvSpPr>
      <dsp:spPr>
        <a:xfrm>
          <a:off x="1306750" y="353"/>
          <a:ext cx="2390030" cy="14340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Enhanced threat detection and response</a:t>
          </a:r>
          <a:endParaRPr lang="en-US" sz="1900" kern="1200"/>
        </a:p>
      </dsp:txBody>
      <dsp:txXfrm>
        <a:off x="1306750" y="353"/>
        <a:ext cx="2390030" cy="1434018"/>
      </dsp:txXfrm>
    </dsp:sp>
    <dsp:sp modelId="{631B5599-26C2-6A4B-8F39-1BE16C1681D9}">
      <dsp:nvSpPr>
        <dsp:cNvPr id="0" name=""/>
        <dsp:cNvSpPr/>
      </dsp:nvSpPr>
      <dsp:spPr>
        <a:xfrm>
          <a:off x="3935784" y="353"/>
          <a:ext cx="2390030" cy="1434018"/>
        </a:xfrm>
        <a:prstGeom prst="rect">
          <a:avLst/>
        </a:prstGeom>
        <a:solidFill>
          <a:schemeClr val="accent2">
            <a:hueOff val="-2489545"/>
            <a:satOff val="13319"/>
            <a:lumOff val="9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Reduced attack surface</a:t>
          </a:r>
          <a:endParaRPr lang="en-US" sz="1900" kern="1200"/>
        </a:p>
      </dsp:txBody>
      <dsp:txXfrm>
        <a:off x="3935784" y="353"/>
        <a:ext cx="2390030" cy="1434018"/>
      </dsp:txXfrm>
    </dsp:sp>
    <dsp:sp modelId="{48F391F2-1F17-CE4D-8FEF-AD9C399CFC13}">
      <dsp:nvSpPr>
        <dsp:cNvPr id="0" name=""/>
        <dsp:cNvSpPr/>
      </dsp:nvSpPr>
      <dsp:spPr>
        <a:xfrm>
          <a:off x="6564818" y="353"/>
          <a:ext cx="2390030" cy="1434018"/>
        </a:xfrm>
        <a:prstGeom prst="rect">
          <a:avLst/>
        </a:prstGeom>
        <a:solidFill>
          <a:schemeClr val="accent2">
            <a:hueOff val="-4979090"/>
            <a:satOff val="26639"/>
            <a:lumOff val="19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Improved data security and compliance (ISO/SAE 21434, UN R155)</a:t>
          </a:r>
          <a:endParaRPr lang="en-US" sz="1900" kern="1200"/>
        </a:p>
      </dsp:txBody>
      <dsp:txXfrm>
        <a:off x="6564818" y="353"/>
        <a:ext cx="2390030" cy="1434018"/>
      </dsp:txXfrm>
    </dsp:sp>
    <dsp:sp modelId="{DB731B0F-CC04-F64E-A169-BD6E775386B6}">
      <dsp:nvSpPr>
        <dsp:cNvPr id="0" name=""/>
        <dsp:cNvSpPr/>
      </dsp:nvSpPr>
      <dsp:spPr>
        <a:xfrm>
          <a:off x="2621267" y="1673375"/>
          <a:ext cx="2390030" cy="1434018"/>
        </a:xfrm>
        <a:prstGeom prst="rect">
          <a:avLst/>
        </a:prstGeom>
        <a:solidFill>
          <a:schemeClr val="accent2">
            <a:hueOff val="-7468635"/>
            <a:satOff val="39959"/>
            <a:lumOff val="29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Increased resiliency against attacks and failures</a:t>
          </a:r>
          <a:endParaRPr lang="en-US" sz="1900" kern="1200"/>
        </a:p>
      </dsp:txBody>
      <dsp:txXfrm>
        <a:off x="2621267" y="1673375"/>
        <a:ext cx="2390030" cy="1434018"/>
      </dsp:txXfrm>
    </dsp:sp>
    <dsp:sp modelId="{384BA624-AEA6-964D-AB82-CF0E1B84012F}">
      <dsp:nvSpPr>
        <dsp:cNvPr id="0" name=""/>
        <dsp:cNvSpPr/>
      </dsp:nvSpPr>
      <dsp:spPr>
        <a:xfrm>
          <a:off x="5250301" y="1673375"/>
          <a:ext cx="2390030" cy="1434018"/>
        </a:xfrm>
        <a:prstGeom prst="rect">
          <a:avLst/>
        </a:prstGeom>
        <a:solidFill>
          <a:schemeClr val="accent2">
            <a:hueOff val="-9958180"/>
            <a:satOff val="53278"/>
            <a:lumOff val="39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a:t>Strengthened trust and collaboration within the automotive ecosystem</a:t>
          </a:r>
          <a:endParaRPr lang="en-US" sz="1900" kern="1200"/>
        </a:p>
      </dsp:txBody>
      <dsp:txXfrm>
        <a:off x="5250301" y="1673375"/>
        <a:ext cx="2390030" cy="14340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904BF-FBC5-4AAF-86E8-300FB95890BD}" type="datetimeFigureOut">
              <a:rPr lang="en-IN" smtClean="0"/>
              <a:t>15/10/24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376F2-AAEB-4294-A178-ABDD9566A7FF}" type="slidenum">
              <a:rPr lang="en-IN" smtClean="0"/>
              <a:t>‹#›</a:t>
            </a:fld>
            <a:endParaRPr lang="en-IN"/>
          </a:p>
        </p:txBody>
      </p:sp>
    </p:spTree>
    <p:extLst>
      <p:ext uri="{BB962C8B-B14F-4D97-AF65-F5344CB8AC3E}">
        <p14:creationId xmlns:p14="http://schemas.microsoft.com/office/powerpoint/2010/main" val="1234583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054c8a19d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054c8a19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d054c8a19d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d054c8a19d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d054c8a19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d054c8a19d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054c8a19d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054c8a19d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054c8a19d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054c8a19d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58A50B1-DFDC-5043-812E-5B97C1A1421D}"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328387336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A50B1-DFDC-5043-812E-5B97C1A1421D}"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323784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8A50B1-DFDC-5043-812E-5B97C1A1421D}"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209745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58A50B1-DFDC-5043-812E-5B97C1A1421D}" type="datetimeFigureOut">
              <a:rPr lang="en-US" smtClean="0"/>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41703798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34807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8A50B1-DFDC-5043-812E-5B97C1A1421D}"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2273688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8A50B1-DFDC-5043-812E-5B97C1A1421D}"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8904343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58A50B1-DFDC-5043-812E-5B97C1A1421D}" type="datetimeFigureOut">
              <a:rPr lang="en-US" smtClean="0"/>
              <a:t>10/15/24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326008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58A50B1-DFDC-5043-812E-5B97C1A1421D}" type="datetimeFigureOut">
              <a:rPr lang="en-US" smtClean="0"/>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6519649-935C-D647-9858-ABBE9B5D80DB}"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03114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8A50B1-DFDC-5043-812E-5B97C1A1421D}" type="datetimeFigureOut">
              <a:rPr lang="en-US" smtClean="0"/>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271513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8A50B1-DFDC-5043-812E-5B97C1A1421D}" type="datetimeFigureOut">
              <a:rPr lang="en-US" smtClean="0"/>
              <a:t>10/15/24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2879880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8A50B1-DFDC-5043-812E-5B97C1A1421D}" type="datetimeFigureOut">
              <a:rPr lang="en-US" smtClean="0"/>
              <a:t>10/15/24</a:t>
            </a:fld>
            <a:endParaRPr lang="en-US"/>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a:p>
        </p:txBody>
      </p:sp>
      <p:sp>
        <p:nvSpPr>
          <p:cNvPr id="7" name="Slide Number Placeholder 6"/>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322883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B58A50B1-DFDC-5043-812E-5B97C1A1421D}" type="datetimeFigureOut">
              <a:rPr lang="en-US" smtClean="0"/>
              <a:t>10/15/24</a:t>
            </a:fld>
            <a:endParaRPr lang="en-US"/>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a:p>
        </p:txBody>
      </p:sp>
      <p:sp>
        <p:nvSpPr>
          <p:cNvPr id="7" name="Slide Number Placeholder 6"/>
          <p:cNvSpPr>
            <a:spLocks noGrp="1"/>
          </p:cNvSpPr>
          <p:nvPr>
            <p:ph type="sldNum" sz="quarter" idx="12"/>
          </p:nvPr>
        </p:nvSpPr>
        <p:spPr/>
        <p:txBody>
          <a:bodyPr/>
          <a:lstStyle/>
          <a:p>
            <a:fld id="{06519649-935C-D647-9858-ABBE9B5D80DB}" type="slidenum">
              <a:rPr lang="en-US" smtClean="0"/>
              <a:t>‹#›</a:t>
            </a:fld>
            <a:endParaRPr lang="en-US"/>
          </a:p>
        </p:txBody>
      </p:sp>
    </p:spTree>
    <p:extLst>
      <p:ext uri="{BB962C8B-B14F-4D97-AF65-F5344CB8AC3E}">
        <p14:creationId xmlns:p14="http://schemas.microsoft.com/office/powerpoint/2010/main" val="2951941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58A50B1-DFDC-5043-812E-5B97C1A1421D}" type="datetimeFigureOut">
              <a:rPr lang="en-US" smtClean="0"/>
              <a:t>10/15/24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6519649-935C-D647-9858-ABBE9B5D80DB}" type="slidenum">
              <a:rPr lang="en-US" smtClean="0"/>
              <a:t>‹#›</a:t>
            </a:fld>
            <a:endParaRPr lang="en-US"/>
          </a:p>
        </p:txBody>
      </p:sp>
    </p:spTree>
    <p:extLst>
      <p:ext uri="{BB962C8B-B14F-4D97-AF65-F5344CB8AC3E}">
        <p14:creationId xmlns:p14="http://schemas.microsoft.com/office/powerpoint/2010/main" val="1945355078"/>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0" r:id="rId10"/>
    <p:sldLayoutId id="2147484311" r:id="rId11"/>
    <p:sldLayoutId id="2147484312" r:id="rId12"/>
    <p:sldLayoutId id="2147484313" r:id="rId13"/>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documents.vicone.com/images/automotive_attack_surfacepiDVTMX.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hyperlink" Target="https://stefanini.com/en/insights/articles/security-in-automotive-industry" TargetMode="External"/><Relationship Id="rId5" Type="http://schemas.openxmlformats.org/officeDocument/2006/relationships/hyperlink" Target="https://vicone.com/blog/advancing-automotive-cybersecurity-through-zero-trust-architecture" TargetMode="External"/><Relationship Id="rId4" Type="http://schemas.openxmlformats.org/officeDocument/2006/relationships/hyperlink" Target="https://ieeexplore.ieee.org/document/1021703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hyperlink" Target="https://stefanini.com/en/insights/articles/security-in-automotive-industry" TargetMode="External"/><Relationship Id="rId4" Type="http://schemas.openxmlformats.org/officeDocument/2006/relationships/hyperlink" Target="https://vicone.com/blog/advancing-automotive-cybersecurity-through-zero-trust-architecture"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NaveenBondhu@my.unt.edu" TargetMode="Externa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Padlock on computer motherboard">
            <a:extLst>
              <a:ext uri="{FF2B5EF4-FFF2-40B4-BE49-F238E27FC236}">
                <a16:creationId xmlns:a16="http://schemas.microsoft.com/office/drawing/2014/main" id="{8AAB513F-1B5E-7635-3808-3B801A6071C7}"/>
              </a:ext>
            </a:extLst>
          </p:cNvPr>
          <p:cNvPicPr>
            <a:picLocks noChangeAspect="1"/>
          </p:cNvPicPr>
          <p:nvPr/>
        </p:nvPicPr>
        <p:blipFill rotWithShape="1">
          <a:blip r:embed="rId2">
            <a:alphaModFix amt="40000"/>
          </a:blip>
          <a:srcRect l="7080" r="33645" b="-1"/>
          <a:stretch/>
        </p:blipFill>
        <p:spPr>
          <a:xfrm>
            <a:off x="20" y="10"/>
            <a:ext cx="6089884" cy="6857990"/>
          </a:xfrm>
          <a:prstGeom prst="rect">
            <a:avLst/>
          </a:prstGeom>
        </p:spPr>
      </p:pic>
      <p:pic>
        <p:nvPicPr>
          <p:cNvPr id="1026" name="Picture 2">
            <a:extLst>
              <a:ext uri="{FF2B5EF4-FFF2-40B4-BE49-F238E27FC236}">
                <a16:creationId xmlns:a16="http://schemas.microsoft.com/office/drawing/2014/main" id="{6CE6A26E-A939-0B13-8EDE-F9DD383DBF59}"/>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l="25214" r="24792"/>
          <a:stretch/>
        </p:blipFill>
        <p:spPr bwMode="auto">
          <a:xfrm>
            <a:off x="6089904" y="-7629"/>
            <a:ext cx="6102096" cy="68656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0C6C7B-0C69-04C8-6E51-C75B47725FFE}"/>
              </a:ext>
            </a:extLst>
          </p:cNvPr>
          <p:cNvSpPr>
            <a:spLocks noGrp="1"/>
          </p:cNvSpPr>
          <p:nvPr>
            <p:ph type="ctrTitle"/>
          </p:nvPr>
        </p:nvSpPr>
        <p:spPr>
          <a:xfrm>
            <a:off x="2231136" y="964692"/>
            <a:ext cx="7729728" cy="1188720"/>
          </a:xfrm>
          <a:noFill/>
          <a:ln>
            <a:solidFill>
              <a:schemeClr val="tx1"/>
            </a:solidFill>
          </a:ln>
        </p:spPr>
        <p:txBody>
          <a:bodyPr vert="horz" lIns="182880" tIns="182880" rIns="182880" bIns="182880" rtlCol="0" anchor="ctr">
            <a:normAutofit/>
          </a:bodyPr>
          <a:lstStyle/>
          <a:p>
            <a:r>
              <a:rPr lang="en-US" sz="2800" dirty="0">
                <a:solidFill>
                  <a:schemeClr val="tx1"/>
                </a:solidFill>
              </a:rPr>
              <a:t>AUTOMOTIVE CYBER SECURITY ON “ZERO TRUST”</a:t>
            </a:r>
          </a:p>
        </p:txBody>
      </p:sp>
      <p:sp>
        <p:nvSpPr>
          <p:cNvPr id="3" name="Subtitle 2">
            <a:extLst>
              <a:ext uri="{FF2B5EF4-FFF2-40B4-BE49-F238E27FC236}">
                <a16:creationId xmlns:a16="http://schemas.microsoft.com/office/drawing/2014/main" id="{7F9948F4-8D7C-DE7A-D059-9851C07BE8EA}"/>
              </a:ext>
            </a:extLst>
          </p:cNvPr>
          <p:cNvSpPr>
            <a:spLocks noGrp="1"/>
          </p:cNvSpPr>
          <p:nvPr>
            <p:ph type="subTitle" idx="1"/>
          </p:nvPr>
        </p:nvSpPr>
        <p:spPr>
          <a:xfrm>
            <a:off x="2231136" y="2638044"/>
            <a:ext cx="7729728" cy="3101983"/>
          </a:xfrm>
        </p:spPr>
        <p:txBody>
          <a:bodyPr vert="horz" lIns="91440" tIns="45720" rIns="91440" bIns="45720" rtlCol="0">
            <a:normAutofit/>
          </a:bodyPr>
          <a:lstStyle/>
          <a:p>
            <a:pPr indent="-228600" algn="l">
              <a:buFont typeface="Arial" panose="020B0604020202020204" pitchFamily="34" charset="0"/>
              <a:buChar char="•"/>
            </a:pPr>
            <a:r>
              <a:rPr lang="en-US" dirty="0">
                <a:solidFill>
                  <a:schemeClr val="tx1">
                    <a:lumMod val="85000"/>
                    <a:lumOff val="15000"/>
                  </a:schemeClr>
                </a:solidFill>
              </a:rPr>
              <a:t>TEAM MEMBERS </a:t>
            </a:r>
          </a:p>
          <a:p>
            <a:pPr indent="-228600" algn="l">
              <a:buFont typeface="Arial" panose="020B0604020202020204" pitchFamily="34" charset="0"/>
              <a:buChar char="•"/>
            </a:pPr>
            <a:r>
              <a:rPr lang="en-US" dirty="0">
                <a:solidFill>
                  <a:schemeClr val="tx1">
                    <a:lumMod val="85000"/>
                    <a:lumOff val="15000"/>
                  </a:schemeClr>
                </a:solidFill>
              </a:rPr>
              <a:t>Naveen </a:t>
            </a:r>
            <a:r>
              <a:rPr lang="en-US" dirty="0" err="1">
                <a:solidFill>
                  <a:schemeClr val="tx1">
                    <a:lumMod val="85000"/>
                    <a:lumOff val="15000"/>
                  </a:schemeClr>
                </a:solidFill>
              </a:rPr>
              <a:t>Bondhu</a:t>
            </a:r>
            <a:endParaRPr lang="en-US" dirty="0">
              <a:solidFill>
                <a:schemeClr val="tx1">
                  <a:lumMod val="85000"/>
                  <a:lumOff val="15000"/>
                </a:schemeClr>
              </a:solidFill>
            </a:endParaRPr>
          </a:p>
          <a:p>
            <a:pPr indent="-228600" algn="l">
              <a:buFont typeface="Arial" panose="020B0604020202020204" pitchFamily="34" charset="0"/>
              <a:buChar char="•"/>
            </a:pPr>
            <a:r>
              <a:rPr lang="en-US" dirty="0">
                <a:solidFill>
                  <a:schemeClr val="tx1">
                    <a:lumMod val="85000"/>
                    <a:lumOff val="15000"/>
                  </a:schemeClr>
                </a:solidFill>
              </a:rPr>
              <a:t>Pavan Kumar Pula</a:t>
            </a:r>
          </a:p>
          <a:p>
            <a:pPr indent="-228600" algn="l">
              <a:buFont typeface="Arial" panose="020B0604020202020204" pitchFamily="34" charset="0"/>
              <a:buChar char="•"/>
            </a:pPr>
            <a:r>
              <a:rPr lang="en-US" dirty="0">
                <a:solidFill>
                  <a:schemeClr val="tx1">
                    <a:lumMod val="85000"/>
                    <a:lumOff val="15000"/>
                  </a:schemeClr>
                </a:solidFill>
              </a:rPr>
              <a:t>Pavithra </a:t>
            </a:r>
            <a:r>
              <a:rPr lang="en-US" dirty="0" err="1">
                <a:solidFill>
                  <a:schemeClr val="tx1">
                    <a:lumMod val="85000"/>
                    <a:lumOff val="15000"/>
                  </a:schemeClr>
                </a:solidFill>
              </a:rPr>
              <a:t>Vonteddu</a:t>
            </a:r>
            <a:endParaRPr lang="en-US" dirty="0">
              <a:solidFill>
                <a:schemeClr val="tx1">
                  <a:lumMod val="85000"/>
                  <a:lumOff val="15000"/>
                </a:schemeClr>
              </a:solidFill>
            </a:endParaRPr>
          </a:p>
          <a:p>
            <a:pPr indent="-228600" algn="l">
              <a:buFont typeface="Arial" panose="020B0604020202020204" pitchFamily="34" charset="0"/>
              <a:buChar char="•"/>
            </a:pPr>
            <a:r>
              <a:rPr lang="en-US" dirty="0" err="1">
                <a:solidFill>
                  <a:schemeClr val="tx1">
                    <a:lumMod val="85000"/>
                    <a:lumOff val="15000"/>
                  </a:schemeClr>
                </a:solidFill>
              </a:rPr>
              <a:t>Sree</a:t>
            </a:r>
            <a:r>
              <a:rPr lang="en-US" dirty="0">
                <a:solidFill>
                  <a:schemeClr val="tx1">
                    <a:lumMod val="85000"/>
                    <a:lumOff val="15000"/>
                  </a:schemeClr>
                </a:solidFill>
              </a:rPr>
              <a:t> </a:t>
            </a:r>
            <a:r>
              <a:rPr lang="en-US" dirty="0" err="1">
                <a:solidFill>
                  <a:schemeClr val="tx1">
                    <a:lumMod val="85000"/>
                    <a:lumOff val="15000"/>
                  </a:schemeClr>
                </a:solidFill>
              </a:rPr>
              <a:t>Laya</a:t>
            </a:r>
            <a:r>
              <a:rPr lang="en-US" dirty="0">
                <a:solidFill>
                  <a:schemeClr val="tx1">
                    <a:lumMod val="85000"/>
                    <a:lumOff val="15000"/>
                  </a:schemeClr>
                </a:solidFill>
              </a:rPr>
              <a:t> </a:t>
            </a:r>
            <a:r>
              <a:rPr lang="en-US" dirty="0" err="1">
                <a:solidFill>
                  <a:schemeClr val="tx1">
                    <a:lumMod val="85000"/>
                    <a:lumOff val="15000"/>
                  </a:schemeClr>
                </a:solidFill>
              </a:rPr>
              <a:t>Karray</a:t>
            </a:r>
            <a:endParaRPr lang="en-US" dirty="0">
              <a:solidFill>
                <a:schemeClr val="tx1">
                  <a:lumMod val="85000"/>
                  <a:lumOff val="15000"/>
                </a:schemeClr>
              </a:solidFill>
            </a:endParaRPr>
          </a:p>
          <a:p>
            <a:pPr indent="-228600" algn="l">
              <a:buFont typeface="Arial" panose="020B0604020202020204" pitchFamily="34" charset="0"/>
              <a:buChar char="•"/>
            </a:pPr>
            <a:r>
              <a:rPr lang="en-US" dirty="0" err="1">
                <a:solidFill>
                  <a:schemeClr val="tx1">
                    <a:lumMod val="85000"/>
                    <a:lumOff val="15000"/>
                  </a:schemeClr>
                </a:solidFill>
              </a:rPr>
              <a:t>Anudeeep</a:t>
            </a:r>
            <a:r>
              <a:rPr lang="en-US" dirty="0">
                <a:solidFill>
                  <a:schemeClr val="tx1">
                    <a:lumMod val="85000"/>
                    <a:lumOff val="15000"/>
                  </a:schemeClr>
                </a:solidFill>
              </a:rPr>
              <a:t> </a:t>
            </a:r>
            <a:r>
              <a:rPr lang="en-US" dirty="0" err="1">
                <a:solidFill>
                  <a:schemeClr val="tx1">
                    <a:lumMod val="85000"/>
                    <a:lumOff val="15000"/>
                  </a:schemeClr>
                </a:solidFill>
              </a:rPr>
              <a:t>Banala</a:t>
            </a: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algn="l"/>
            <a:endParaRPr lang="en-US" dirty="0">
              <a:solidFill>
                <a:schemeClr val="tx1">
                  <a:lumMod val="85000"/>
                  <a:lumOff val="15000"/>
                </a:schemeClr>
              </a:solidFill>
            </a:endParaRPr>
          </a:p>
          <a:p>
            <a:pPr algn="l"/>
            <a:endParaRPr lang="en-US" dirty="0">
              <a:solidFill>
                <a:schemeClr val="tx1">
                  <a:lumMod val="85000"/>
                  <a:lumOff val="15000"/>
                </a:schemeClr>
              </a:solidFill>
            </a:endParaRPr>
          </a:p>
        </p:txBody>
      </p:sp>
      <p:sp>
        <p:nvSpPr>
          <p:cNvPr id="4" name="Rectangle 3">
            <a:extLst>
              <a:ext uri="{FF2B5EF4-FFF2-40B4-BE49-F238E27FC236}">
                <a16:creationId xmlns:a16="http://schemas.microsoft.com/office/drawing/2014/main" id="{85D77D42-A076-DA89-D0E7-BC6BD8831551}"/>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93710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C283-5C58-8C4F-DE2C-3CDD8974A395}"/>
              </a:ext>
            </a:extLst>
          </p:cNvPr>
          <p:cNvSpPr>
            <a:spLocks noGrp="1"/>
          </p:cNvSpPr>
          <p:nvPr>
            <p:ph type="title"/>
          </p:nvPr>
        </p:nvSpPr>
        <p:spPr/>
        <p:txBody>
          <a:bodyPr>
            <a:normAutofit/>
          </a:bodyPr>
          <a:lstStyle/>
          <a:p>
            <a:r>
              <a:rPr lang="en-IN" dirty="0"/>
              <a:t>Questions</a:t>
            </a:r>
          </a:p>
        </p:txBody>
      </p:sp>
      <p:graphicFrame>
        <p:nvGraphicFramePr>
          <p:cNvPr id="5" name="Content Placeholder 2">
            <a:extLst>
              <a:ext uri="{FF2B5EF4-FFF2-40B4-BE49-F238E27FC236}">
                <a16:creationId xmlns:a16="http://schemas.microsoft.com/office/drawing/2014/main" id="{0A2103D8-737C-8065-0792-D4D300C55430}"/>
              </a:ext>
            </a:extLst>
          </p:cNvPr>
          <p:cNvGraphicFramePr>
            <a:graphicFrameLocks noGrp="1"/>
          </p:cNvGraphicFramePr>
          <p:nvPr>
            <p:ph sz="quarter" idx="13"/>
            <p:extLst>
              <p:ext uri="{D42A27DB-BD31-4B8C-83A1-F6EECF244321}">
                <p14:modId xmlns:p14="http://schemas.microsoft.com/office/powerpoint/2010/main" val="3304487891"/>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8974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rs parked in a line">
            <a:extLst>
              <a:ext uri="{FF2B5EF4-FFF2-40B4-BE49-F238E27FC236}">
                <a16:creationId xmlns:a16="http://schemas.microsoft.com/office/drawing/2014/main" id="{D25A6333-1BA6-A26F-3056-6F03E6A3D1CB}"/>
              </a:ext>
            </a:extLst>
          </p:cNvPr>
          <p:cNvPicPr>
            <a:picLocks noChangeAspect="1"/>
          </p:cNvPicPr>
          <p:nvPr/>
        </p:nvPicPr>
        <p:blipFill rotWithShape="1">
          <a:blip r:embed="rId2">
            <a:alphaModFix amt="40000"/>
          </a:blip>
          <a:srcRect t="12500" b="12500"/>
          <a:stretch/>
        </p:blipFill>
        <p:spPr>
          <a:xfrm>
            <a:off x="-33260" y="0"/>
            <a:ext cx="12191980" cy="6857990"/>
          </a:xfrm>
          <a:prstGeom prst="rect">
            <a:avLst/>
          </a:prstGeom>
        </p:spPr>
      </p:pic>
      <p:sp>
        <p:nvSpPr>
          <p:cNvPr id="2" name="Title 1">
            <a:extLst>
              <a:ext uri="{FF2B5EF4-FFF2-40B4-BE49-F238E27FC236}">
                <a16:creationId xmlns:a16="http://schemas.microsoft.com/office/drawing/2014/main" id="{D5939A57-C5FD-7105-56FF-669BA16E9C58}"/>
              </a:ext>
            </a:extLst>
          </p:cNvPr>
          <p:cNvSpPr>
            <a:spLocks noGrp="1"/>
          </p:cNvSpPr>
          <p:nvPr>
            <p:ph type="ctrTitle"/>
          </p:nvPr>
        </p:nvSpPr>
        <p:spPr>
          <a:xfrm>
            <a:off x="1566930" y="2239260"/>
            <a:ext cx="8991600" cy="1645920"/>
          </a:xfrm>
          <a:noFill/>
          <a:ln w="38100" cap="sq">
            <a:solidFill>
              <a:schemeClr val="tx1"/>
            </a:solidFill>
            <a:miter lim="800000"/>
          </a:ln>
        </p:spPr>
        <p:txBody>
          <a:bodyPr anchor="ctr">
            <a:normAutofit/>
          </a:bodyPr>
          <a:lstStyle/>
          <a:p>
            <a:pPr marL="514350" indent="-514350">
              <a:buFont typeface="+mj-lt"/>
              <a:buAutoNum type="arabicPeriod"/>
            </a:pPr>
            <a:r>
              <a:rPr lang="en-US" sz="2100" cap="none" dirty="0">
                <a:solidFill>
                  <a:schemeClr val="tx1"/>
                </a:solidFill>
                <a:latin typeface="Times New Roman" panose="02020603050405020304" pitchFamily="18" charset="0"/>
                <a:cs typeface="Times New Roman" panose="02020603050405020304" pitchFamily="18" charset="0"/>
              </a:rPr>
              <a:t>How can zero trust principles, as outlined in </a:t>
            </a:r>
            <a:r>
              <a:rPr lang="en-US" sz="2100" cap="none" dirty="0" err="1">
                <a:solidFill>
                  <a:schemeClr val="tx1"/>
                </a:solidFill>
                <a:latin typeface="Times New Roman" panose="02020603050405020304" pitchFamily="18" charset="0"/>
                <a:cs typeface="Times New Roman" panose="02020603050405020304" pitchFamily="18" charset="0"/>
              </a:rPr>
              <a:t>deloitte's</a:t>
            </a:r>
            <a:r>
              <a:rPr lang="en-US" sz="2100" cap="none" dirty="0">
                <a:solidFill>
                  <a:schemeClr val="tx1"/>
                </a:solidFill>
                <a:latin typeface="Times New Roman" panose="02020603050405020304" pitchFamily="18" charset="0"/>
                <a:cs typeface="Times New Roman" panose="02020603050405020304" pitchFamily="18" charset="0"/>
              </a:rPr>
              <a:t> analysis, be applied to enhance access control systems in connected vehicles to prevent unauthorized access?</a:t>
            </a:r>
          </a:p>
        </p:txBody>
      </p:sp>
      <p:sp>
        <p:nvSpPr>
          <p:cNvPr id="3" name="Subtitle 2">
            <a:extLst>
              <a:ext uri="{FF2B5EF4-FFF2-40B4-BE49-F238E27FC236}">
                <a16:creationId xmlns:a16="http://schemas.microsoft.com/office/drawing/2014/main" id="{2452DA11-4E8E-B5EA-0021-969233A90D09}"/>
              </a:ext>
            </a:extLst>
          </p:cNvPr>
          <p:cNvSpPr>
            <a:spLocks noGrp="1"/>
          </p:cNvSpPr>
          <p:nvPr>
            <p:ph type="subTitle" idx="1"/>
          </p:nvPr>
        </p:nvSpPr>
        <p:spPr>
          <a:xfrm>
            <a:off x="2390092" y="4382041"/>
            <a:ext cx="7345277" cy="1428824"/>
          </a:xfrm>
        </p:spPr>
        <p:txBody>
          <a:bodyPr>
            <a:noAutofit/>
          </a:bodyPr>
          <a:lstStyle/>
          <a:p>
            <a:pPr>
              <a:lnSpc>
                <a:spcPct val="90000"/>
              </a:lnSpc>
            </a:pPr>
            <a:r>
              <a:rPr lang="en-US" sz="1400" cap="none" dirty="0">
                <a:solidFill>
                  <a:schemeClr val="tx1"/>
                </a:solidFill>
                <a:latin typeface="Times New Roman" panose="02020603050405020304" pitchFamily="18" charset="0"/>
                <a:cs typeface="Times New Roman" panose="02020603050405020304" pitchFamily="18" charset="0"/>
              </a:rPr>
              <a:t>From the article of Deloitte states that the Zero Trust model is also crucial in improving access controls in the industry of automotive sector. Zero Trust is guided by the framework that no person or machine should be inherent to trust where the risk  for each person or machine poses must be assessed and authenticated at all the given points where digitalization is in use. Deloitte notes that this model is critical in an environment such as the industry as an upsurge in connected cars poses new threats. With Zero Trust in place, the access is authenticated, authorized, and continuously validated for each request. As a result, only genuine users and machines can access the vehicle systems. This strategy reduces unauthorized access significantly(Deloitte, 2023).</a:t>
            </a:r>
          </a:p>
        </p:txBody>
      </p:sp>
    </p:spTree>
    <p:extLst>
      <p:ext uri="{BB962C8B-B14F-4D97-AF65-F5344CB8AC3E}">
        <p14:creationId xmlns:p14="http://schemas.microsoft.com/office/powerpoint/2010/main" val="403795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2C525-6392-C074-DC5B-B9F632A2BCF7}"/>
              </a:ext>
            </a:extLst>
          </p:cNvPr>
          <p:cNvPicPr>
            <a:picLocks noChangeAspect="1"/>
          </p:cNvPicPr>
          <p:nvPr/>
        </p:nvPicPr>
        <p:blipFill rotWithShape="1">
          <a:blip r:embed="rId2">
            <a:alphaModFix amt="40000"/>
          </a:blip>
          <a:srcRect t="33129" b="10621"/>
          <a:stretch/>
        </p:blipFill>
        <p:spPr>
          <a:xfrm>
            <a:off x="0" y="0"/>
            <a:ext cx="12191980" cy="6857990"/>
          </a:xfrm>
          <a:prstGeom prst="rect">
            <a:avLst/>
          </a:prstGeom>
        </p:spPr>
      </p:pic>
      <p:sp>
        <p:nvSpPr>
          <p:cNvPr id="2" name="Title 1">
            <a:extLst>
              <a:ext uri="{FF2B5EF4-FFF2-40B4-BE49-F238E27FC236}">
                <a16:creationId xmlns:a16="http://schemas.microsoft.com/office/drawing/2014/main" id="{6590B1FB-27EF-BF1E-4EA3-616DF73F6CE6}"/>
              </a:ext>
            </a:extLst>
          </p:cNvPr>
          <p:cNvSpPr>
            <a:spLocks noGrp="1"/>
          </p:cNvSpPr>
          <p:nvPr>
            <p:ph type="ctrTitle"/>
          </p:nvPr>
        </p:nvSpPr>
        <p:spPr>
          <a:xfrm>
            <a:off x="1600190" y="1780580"/>
            <a:ext cx="8991600" cy="1645920"/>
          </a:xfrm>
          <a:noFill/>
          <a:ln w="38100" cap="sq">
            <a:solidFill>
              <a:schemeClr val="tx1"/>
            </a:solidFill>
            <a:miter lim="800000"/>
          </a:ln>
        </p:spPr>
        <p:txBody>
          <a:bodyPr anchor="ctr">
            <a:normAutofit/>
          </a:bodyPr>
          <a:lstStyle/>
          <a:p>
            <a:r>
              <a:rPr lang="en-US" sz="2100" cap="none" dirty="0">
                <a:solidFill>
                  <a:schemeClr val="tx1"/>
                </a:solidFill>
                <a:latin typeface="Times New Roman" panose="02020603050405020304" pitchFamily="18" charset="0"/>
                <a:cs typeface="Times New Roman" panose="02020603050405020304" pitchFamily="18" charset="0"/>
              </a:rPr>
              <a:t>2.  According to </a:t>
            </a:r>
            <a:r>
              <a:rPr lang="en-US" sz="2100" cap="none" dirty="0" err="1">
                <a:solidFill>
                  <a:schemeClr val="tx1"/>
                </a:solidFill>
                <a:latin typeface="Times New Roman" panose="02020603050405020304" pitchFamily="18" charset="0"/>
                <a:cs typeface="Times New Roman" panose="02020603050405020304" pitchFamily="18" charset="0"/>
              </a:rPr>
              <a:t>levine</a:t>
            </a:r>
            <a:r>
              <a:rPr lang="en-US" sz="2100" cap="none" dirty="0">
                <a:solidFill>
                  <a:schemeClr val="tx1"/>
                </a:solidFill>
                <a:latin typeface="Times New Roman" panose="02020603050405020304" pitchFamily="18" charset="0"/>
                <a:cs typeface="Times New Roman" panose="02020603050405020304" pitchFamily="18" charset="0"/>
              </a:rPr>
              <a:t> &amp; tucker’s discussion on zero trust architecture, what are the recommended methods to detect and respond to unauthorized access attempts in automotive systems?</a:t>
            </a:r>
          </a:p>
        </p:txBody>
      </p:sp>
      <p:sp>
        <p:nvSpPr>
          <p:cNvPr id="3" name="Subtitle 2">
            <a:extLst>
              <a:ext uri="{FF2B5EF4-FFF2-40B4-BE49-F238E27FC236}">
                <a16:creationId xmlns:a16="http://schemas.microsoft.com/office/drawing/2014/main" id="{8299F239-C517-4737-F1FC-FE684284C26A}"/>
              </a:ext>
            </a:extLst>
          </p:cNvPr>
          <p:cNvSpPr>
            <a:spLocks noGrp="1"/>
          </p:cNvSpPr>
          <p:nvPr>
            <p:ph type="subTitle" idx="1"/>
          </p:nvPr>
        </p:nvSpPr>
        <p:spPr>
          <a:xfrm>
            <a:off x="2695184" y="3865848"/>
            <a:ext cx="6801612" cy="2195740"/>
          </a:xfrm>
        </p:spPr>
        <p:txBody>
          <a:bodyPr>
            <a:noAutofit/>
          </a:bodyPr>
          <a:lstStyle/>
          <a:p>
            <a:pPr>
              <a:lnSpc>
                <a:spcPct val="90000"/>
              </a:lnSpc>
            </a:pPr>
            <a:r>
              <a:rPr lang="en-US" sz="1400" cap="none" dirty="0">
                <a:solidFill>
                  <a:schemeClr val="tx1"/>
                </a:solidFill>
                <a:latin typeface="Times New Roman" panose="02020603050405020304" pitchFamily="18" charset="0"/>
                <a:cs typeface="Times New Roman" panose="02020603050405020304" pitchFamily="18" charset="0"/>
              </a:rPr>
              <a:t>In the article, Levine and Tucker describe the various methods belonging to the Zero Trust architecture that can be used to identify and respond to unauthorized attempts in automotive systems. The focus is on creating a few levels of “dynamic heights” which reflect security measures depending on the current risk and trustworthiness assessments. The most efficient methods are those forcing the system into constantly monitoring the behavior of all users with the aid of behavior analytics, using access controls that may completely restrict many users based on their need to access information, or threat intelligence that can help to anticipate and eliminate the possible threats. This way, the approach becomes proactive, checking the condition of security of all devices and users irrespective of the circumstances and, as a result, improving the security status of the automotive systems. (Levine &amp; Tucker, 2023).</a:t>
            </a:r>
          </a:p>
        </p:txBody>
      </p:sp>
    </p:spTree>
    <p:extLst>
      <p:ext uri="{BB962C8B-B14F-4D97-AF65-F5344CB8AC3E}">
        <p14:creationId xmlns:p14="http://schemas.microsoft.com/office/powerpoint/2010/main" val="100757285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
        <p:cNvGrpSpPr/>
        <p:nvPr/>
      </p:nvGrpSpPr>
      <p:grpSpPr>
        <a:xfrm>
          <a:off x="0" y="0"/>
          <a:ext cx="0" cy="0"/>
          <a:chOff x="0" y="0"/>
          <a:chExt cx="0" cy="0"/>
        </a:xfrm>
      </p:grpSpPr>
      <p:pic>
        <p:nvPicPr>
          <p:cNvPr id="5" name="Picture 4" descr="Digital numbers art">
            <a:extLst>
              <a:ext uri="{FF2B5EF4-FFF2-40B4-BE49-F238E27FC236}">
                <a16:creationId xmlns:a16="http://schemas.microsoft.com/office/drawing/2014/main" id="{E66D026F-2333-0FE9-9121-A097FBD879FD}"/>
              </a:ext>
            </a:extLst>
          </p:cNvPr>
          <p:cNvPicPr>
            <a:picLocks noChangeAspect="1"/>
          </p:cNvPicPr>
          <p:nvPr/>
        </p:nvPicPr>
        <p:blipFill rotWithShape="1">
          <a:blip r:embed="rId2">
            <a:alphaModFix amt="25000"/>
          </a:blip>
          <a:srcRect t="15135" b="595"/>
          <a:stretch/>
        </p:blipFill>
        <p:spPr>
          <a:xfrm>
            <a:off x="20" y="10"/>
            <a:ext cx="12191980" cy="6857990"/>
          </a:xfrm>
          <a:prstGeom prst="rect">
            <a:avLst/>
          </a:prstGeom>
        </p:spPr>
      </p:pic>
      <p:sp>
        <p:nvSpPr>
          <p:cNvPr id="2" name="Title 1">
            <a:extLst>
              <a:ext uri="{FF2B5EF4-FFF2-40B4-BE49-F238E27FC236}">
                <a16:creationId xmlns:a16="http://schemas.microsoft.com/office/drawing/2014/main" id="{33C452C8-BE2F-D8CA-959B-55C05005A2FC}"/>
              </a:ext>
            </a:extLst>
          </p:cNvPr>
          <p:cNvSpPr>
            <a:spLocks noGrp="1"/>
          </p:cNvSpPr>
          <p:nvPr>
            <p:ph type="title"/>
          </p:nvPr>
        </p:nvSpPr>
        <p:spPr>
          <a:solidFill>
            <a:schemeClr val="bg1">
              <a:alpha val="30000"/>
            </a:schemeClr>
          </a:solidFill>
          <a:ln>
            <a:solidFill>
              <a:srgbClr val="FFFFFF"/>
            </a:solidFill>
          </a:ln>
        </p:spPr>
        <p:txBody>
          <a:bodyPr>
            <a:normAutofit/>
          </a:bodyPr>
          <a:lstStyle/>
          <a:p>
            <a:r>
              <a:rPr lang="en-US">
                <a:solidFill>
                  <a:schemeClr val="tx1"/>
                </a:solidFill>
              </a:rPr>
              <a:t>IAM IMPORTANCE</a:t>
            </a:r>
          </a:p>
        </p:txBody>
      </p:sp>
      <p:sp>
        <p:nvSpPr>
          <p:cNvPr id="3" name="Content Placeholder 2">
            <a:extLst>
              <a:ext uri="{FF2B5EF4-FFF2-40B4-BE49-F238E27FC236}">
                <a16:creationId xmlns:a16="http://schemas.microsoft.com/office/drawing/2014/main" id="{A0DEF2E4-03B6-DC7B-B937-6356E146DACF}"/>
              </a:ext>
            </a:extLst>
          </p:cNvPr>
          <p:cNvSpPr>
            <a:spLocks noGrp="1"/>
          </p:cNvSpPr>
          <p:nvPr>
            <p:ph idx="1"/>
          </p:nvPr>
        </p:nvSpPr>
        <p:spPr/>
        <p:txBody>
          <a:bodyPr>
            <a:normAutofit/>
          </a:bodyPr>
          <a:lstStyle/>
          <a:p>
            <a:pPr marL="0" indent="0">
              <a:buNone/>
            </a:pPr>
            <a:r>
              <a:rPr lang="en-US" cap="none" dirty="0">
                <a:latin typeface="Times New Roman" panose="02020603050405020304" pitchFamily="18" charset="0"/>
                <a:cs typeface="Times New Roman" panose="02020603050405020304" pitchFamily="18" charset="0"/>
              </a:rPr>
              <a:t>Key Market Insights</a:t>
            </a:r>
          </a:p>
          <a:p>
            <a:r>
              <a:rPr lang="en-US" cap="none" dirty="0">
                <a:latin typeface="Times New Roman" panose="02020603050405020304" pitchFamily="18" charset="0"/>
                <a:cs typeface="Times New Roman" panose="02020603050405020304" pitchFamily="18" charset="0"/>
              </a:rPr>
              <a:t>Overall identity and access management market capitalization was worth up to 13.41 billion in 2021 by the 2028 it will raise up to 34.52 billion in couple of years. </a:t>
            </a:r>
          </a:p>
          <a:p>
            <a:r>
              <a:rPr lang="en-US" cap="none" dirty="0">
                <a:latin typeface="Times New Roman" panose="02020603050405020304" pitchFamily="18" charset="0"/>
                <a:cs typeface="Times New Roman" panose="02020603050405020304" pitchFamily="18" charset="0"/>
              </a:rPr>
              <a:t>By the analysis we can see the significant growth in 9.1% in 2020 compared to the average year from 2017 to 2019.</a:t>
            </a:r>
          </a:p>
          <a:p>
            <a:r>
              <a:rPr lang="en-US" cap="none" dirty="0">
                <a:latin typeface="Times New Roman" panose="02020603050405020304" pitchFamily="18" charset="0"/>
                <a:cs typeface="Times New Roman" panose="02020603050405020304" pitchFamily="18" charset="0"/>
              </a:rPr>
              <a:t>The interest towards IAM was gaining lot of attention due to the security issues which impacts the whole sector to take control over need to implement identity and access management. </a:t>
            </a:r>
          </a:p>
          <a:p>
            <a:endParaRPr lang="en-US"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453430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5A92-875D-0CC7-C8DB-D6B2D3C33C30}"/>
              </a:ext>
            </a:extLst>
          </p:cNvPr>
          <p:cNvSpPr>
            <a:spLocks noGrp="1"/>
          </p:cNvSpPr>
          <p:nvPr>
            <p:ph type="title"/>
          </p:nvPr>
        </p:nvSpPr>
        <p:spPr>
          <a:xfrm>
            <a:off x="834511" y="2286000"/>
            <a:ext cx="2286000" cy="2286000"/>
          </a:xfrm>
          <a:prstGeom prst="flowChartDocument">
            <a:avLst/>
          </a:prstGeom>
          <a:solidFill>
            <a:schemeClr val="accent2"/>
          </a:solidFill>
          <a:ln>
            <a:noFill/>
          </a:ln>
        </p:spPr>
        <p:txBody>
          <a:bodyPr vert="horz" lIns="182880" tIns="182880" rIns="182880" bIns="182880" rtlCol="0" anchor="ctr">
            <a:normAutofit/>
          </a:bodyPr>
          <a:lstStyle/>
          <a:p>
            <a:r>
              <a:rPr lang="en-US" sz="2000">
                <a:solidFill>
                  <a:srgbClr val="FFFFFF"/>
                </a:solidFill>
              </a:rPr>
              <a:t>Iam growth 2017- 2024 </a:t>
            </a:r>
          </a:p>
        </p:txBody>
      </p:sp>
      <p:pic>
        <p:nvPicPr>
          <p:cNvPr id="8" name="Content Placeholder 7" descr="A graph of blue bars&#10;&#10;Description automatically generated with medium confidence">
            <a:extLst>
              <a:ext uri="{FF2B5EF4-FFF2-40B4-BE49-F238E27FC236}">
                <a16:creationId xmlns:a16="http://schemas.microsoft.com/office/drawing/2014/main" id="{E4EC70BC-56A2-A21E-C70B-4BD98F3AF1A0}"/>
              </a:ext>
            </a:extLst>
          </p:cNvPr>
          <p:cNvPicPr>
            <a:picLocks noGrp="1" noChangeAspect="1"/>
          </p:cNvPicPr>
          <p:nvPr>
            <p:ph idx="1"/>
          </p:nvPr>
        </p:nvPicPr>
        <p:blipFill>
          <a:blip r:embed="rId2"/>
          <a:stretch>
            <a:fillRect/>
          </a:stretch>
        </p:blipFill>
        <p:spPr>
          <a:xfrm>
            <a:off x="4361406" y="1530714"/>
            <a:ext cx="6695895" cy="3481865"/>
          </a:xfrm>
          <a:prstGeom prst="rect">
            <a:avLst/>
          </a:prstGeom>
        </p:spPr>
      </p:pic>
    </p:spTree>
    <p:extLst>
      <p:ext uri="{BB962C8B-B14F-4D97-AF65-F5344CB8AC3E}">
        <p14:creationId xmlns:p14="http://schemas.microsoft.com/office/powerpoint/2010/main" val="263472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Close-up of hopscotch on a sidewalk">
            <a:extLst>
              <a:ext uri="{FF2B5EF4-FFF2-40B4-BE49-F238E27FC236}">
                <a16:creationId xmlns:a16="http://schemas.microsoft.com/office/drawing/2014/main" id="{7687D577-6EF6-540E-DC51-57A70E5A90F2}"/>
              </a:ext>
            </a:extLst>
          </p:cNvPr>
          <p:cNvPicPr>
            <a:picLocks noChangeAspect="1"/>
          </p:cNvPicPr>
          <p:nvPr/>
        </p:nvPicPr>
        <p:blipFill rotWithShape="1">
          <a:blip r:embed="rId2"/>
          <a:srcRect t="11171" b="4559"/>
          <a:stretch/>
        </p:blipFill>
        <p:spPr>
          <a:xfrm>
            <a:off x="20" y="10"/>
            <a:ext cx="12191980" cy="6857990"/>
          </a:xfrm>
          <a:prstGeom prst="rect">
            <a:avLst/>
          </a:prstGeom>
        </p:spPr>
      </p:pic>
      <p:sp>
        <p:nvSpPr>
          <p:cNvPr id="2" name="Title 1">
            <a:extLst>
              <a:ext uri="{FF2B5EF4-FFF2-40B4-BE49-F238E27FC236}">
                <a16:creationId xmlns:a16="http://schemas.microsoft.com/office/drawing/2014/main" id="{BC564DD6-980A-482D-D565-A47814D4CCB7}"/>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a:solidFill>
                  <a:srgbClr val="FFFFFF"/>
                </a:solidFill>
                <a:latin typeface="+mj-lt"/>
                <a:ea typeface="+mj-ea"/>
                <a:cs typeface="+mj-cs"/>
              </a:rPr>
              <a:t>ZERO TRUST IN AUTOMOTIVE SECTOR</a:t>
            </a:r>
          </a:p>
        </p:txBody>
      </p:sp>
      <p:sp>
        <p:nvSpPr>
          <p:cNvPr id="3" name="TextBox 2">
            <a:extLst>
              <a:ext uri="{FF2B5EF4-FFF2-40B4-BE49-F238E27FC236}">
                <a16:creationId xmlns:a16="http://schemas.microsoft.com/office/drawing/2014/main" id="{101B9755-31D4-9DAA-14AD-344870299514}"/>
              </a:ext>
            </a:extLst>
          </p:cNvPr>
          <p:cNvSpPr txBox="1"/>
          <p:nvPr/>
        </p:nvSpPr>
        <p:spPr>
          <a:xfrm>
            <a:off x="3803904" y="3877056"/>
            <a:ext cx="7013768" cy="1754326"/>
          </a:xfrm>
          <a:prstGeom prst="rect">
            <a:avLst/>
          </a:prstGeom>
          <a:noFill/>
        </p:spPr>
        <p:txBody>
          <a:bodyPr wrap="square" rtlCol="0">
            <a:spAutoFit/>
          </a:bodyPr>
          <a:lstStyle/>
          <a:p>
            <a:r>
              <a:rPr lang="en-US" dirty="0">
                <a:solidFill>
                  <a:schemeClr val="bg1"/>
                </a:solidFill>
              </a:rPr>
              <a:t>A security paradigm known as "zero trust" in the automotive sector holds that no entity, whether within or external to the network, can be implicitly trusted. Only after thorough identity verification and continuing monitoring of people, objects, and actions is access granted. This tactic aims to increase threat detection and decrease potential attack surfaces in order to enhance cybersecurity.</a:t>
            </a:r>
          </a:p>
        </p:txBody>
      </p:sp>
    </p:spTree>
    <p:extLst>
      <p:ext uri="{BB962C8B-B14F-4D97-AF65-F5344CB8AC3E}">
        <p14:creationId xmlns:p14="http://schemas.microsoft.com/office/powerpoint/2010/main" val="3838276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6744" y="914348"/>
            <a:ext cx="11360800" cy="2024000"/>
          </a:xfrm>
          <a:prstGeom prst="rect">
            <a:avLst/>
          </a:prstGeom>
        </p:spPr>
        <p:txBody>
          <a:bodyPr spcFirstLastPara="1" vert="horz" wrap="square" lIns="121900" tIns="121900" rIns="121900" bIns="121900" rtlCol="0" anchor="b" anchorCtr="0">
            <a:normAutofit/>
          </a:bodyPr>
          <a:lstStyle/>
          <a:p>
            <a:pPr>
              <a:spcBef>
                <a:spcPts val="0"/>
              </a:spcBef>
              <a:buClr>
                <a:schemeClr val="dk1"/>
              </a:buClr>
              <a:buSzPct val="50000"/>
            </a:pPr>
            <a:r>
              <a:rPr lang="en-GB" sz="2933" b="1" cap="none">
                <a:latin typeface="Times New Roman" panose="02020603050405020304" pitchFamily="18" charset="0"/>
                <a:cs typeface="Times New Roman" panose="02020603050405020304" pitchFamily="18" charset="0"/>
              </a:rPr>
              <a:t>Associated research articles and our acquisitions</a:t>
            </a:r>
            <a:br>
              <a:rPr lang="en-GB" sz="2933" b="1" cap="none">
                <a:latin typeface="Times New Roman" panose="02020603050405020304" pitchFamily="18" charset="0"/>
                <a:cs typeface="Times New Roman" panose="02020603050405020304" pitchFamily="18" charset="0"/>
              </a:rPr>
            </a:br>
            <a:r>
              <a:rPr lang="en-GB" sz="1911" cap="none">
                <a:latin typeface="Times New Roman" panose="02020603050405020304" pitchFamily="18" charset="0"/>
                <a:cs typeface="Times New Roman" panose="02020603050405020304" pitchFamily="18" charset="0"/>
              </a:rPr>
              <a:t>(</a:t>
            </a:r>
            <a:r>
              <a:rPr lang="en-GB" sz="1911" i="1" cap="none">
                <a:latin typeface="Times New Roman" panose="02020603050405020304" pitchFamily="18" charset="0"/>
                <a:cs typeface="Times New Roman" panose="02020603050405020304" pitchFamily="18" charset="0"/>
              </a:rPr>
              <a:t>Advancing automotive cybersecurity through zero trust architecture</a:t>
            </a:r>
            <a:r>
              <a:rPr lang="en-GB" sz="1911" cap="none">
                <a:latin typeface="Times New Roman" panose="02020603050405020304" pitchFamily="18" charset="0"/>
                <a:cs typeface="Times New Roman" panose="02020603050405020304" pitchFamily="18" charset="0"/>
              </a:rPr>
              <a:t>, n.D.)</a:t>
            </a:r>
            <a:br>
              <a:rPr lang="en-GB" sz="3377" b="1" cap="none"/>
            </a:br>
            <a:endParaRPr lang="en-GB" dirty="0"/>
          </a:p>
        </p:txBody>
      </p:sp>
      <p:graphicFrame>
        <p:nvGraphicFramePr>
          <p:cNvPr id="59" name="Google Shape;55;p13">
            <a:extLst>
              <a:ext uri="{FF2B5EF4-FFF2-40B4-BE49-F238E27FC236}">
                <a16:creationId xmlns:a16="http://schemas.microsoft.com/office/drawing/2014/main" id="{CDCF2C5B-BCB4-6377-77B7-436018375D15}"/>
              </a:ext>
            </a:extLst>
          </p:cNvPr>
          <p:cNvGraphicFramePr/>
          <p:nvPr/>
        </p:nvGraphicFramePr>
        <p:xfrm>
          <a:off x="755841" y="2582440"/>
          <a:ext cx="11360800" cy="458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2" name="Google Shape;62;p14"/>
          <p:cNvPicPr preferRelativeResize="0"/>
          <p:nvPr/>
        </p:nvPicPr>
        <p:blipFill rotWithShape="1">
          <a:blip r:embed="rId3">
            <a:alphaModFix amt="40000"/>
          </a:blip>
          <a:srcRect t="2845" b="8572"/>
          <a:stretch/>
        </p:blipFill>
        <p:spPr>
          <a:xfrm>
            <a:off x="20" y="10"/>
            <a:ext cx="12191980" cy="6857990"/>
          </a:xfrm>
          <a:prstGeom prst="rect">
            <a:avLst/>
          </a:prstGeom>
          <a:noFill/>
        </p:spPr>
      </p:pic>
      <p:sp>
        <p:nvSpPr>
          <p:cNvPr id="61" name="Google Shape;61;p14"/>
          <p:cNvSpPr txBox="1">
            <a:spLocks noGrp="1"/>
          </p:cNvSpPr>
          <p:nvPr>
            <p:ph type="body" idx="1"/>
          </p:nvPr>
        </p:nvSpPr>
        <p:spPr>
          <a:xfrm>
            <a:off x="2231136" y="2638044"/>
            <a:ext cx="7729728" cy="3101983"/>
          </a:xfrm>
          <a:prstGeom prst="rect">
            <a:avLst/>
          </a:prstGeom>
        </p:spPr>
        <p:txBody>
          <a:bodyPr spcFirstLastPara="1" vert="horz" lIns="91440" tIns="45720" rIns="91440" bIns="45720" rtlCol="0" anchorCtr="0">
            <a:normAutofit/>
          </a:bodyPr>
          <a:lstStyle/>
          <a:p>
            <a:pPr marL="0" indent="-228600">
              <a:spcBef>
                <a:spcPts val="1000"/>
              </a:spcBef>
              <a:buFont typeface="Arial" panose="020B0604020202020204" pitchFamily="34" charset="0"/>
              <a:buChar char="•"/>
            </a:pPr>
            <a:r>
              <a:rPr lang="en-US" u="sng">
                <a:hlinkClick r:id="rId4"/>
              </a:rPr>
              <a:t>https://documents.vicone.com/images/automotive_attack_surfacepiDVTMX.jpg</a:t>
            </a:r>
            <a:endParaRPr lang="en-US"/>
          </a:p>
          <a:p>
            <a:pPr marL="0" indent="-228600">
              <a:spcBef>
                <a:spcPts val="1000"/>
              </a:spcBef>
              <a:buSzPts val="275"/>
              <a:buFont typeface="Arial" panose="020B0604020202020204" pitchFamily="34" charset="0"/>
              <a:buChar char="•"/>
            </a:pPr>
            <a:r>
              <a:rPr lang="en-US"/>
              <a:t>This diagram illustrates the potential attack points on a connected car and the associated cybersecurity risks.</a:t>
            </a:r>
          </a:p>
          <a:p>
            <a:pPr marL="0" indent="-228600">
              <a:spcBef>
                <a:spcPts val="1000"/>
              </a:spcBef>
              <a:spcAft>
                <a:spcPts val="1600"/>
              </a:spcAft>
              <a:buFont typeface="Arial" panose="020B0604020202020204" pitchFamily="34" charset="0"/>
              <a:buChar char="•"/>
            </a:pPr>
            <a:endParaRPr lang="en-US"/>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pic>
        <p:nvPicPr>
          <p:cNvPr id="70" name="Picture 69" descr="High speed train with motion blur effect">
            <a:extLst>
              <a:ext uri="{FF2B5EF4-FFF2-40B4-BE49-F238E27FC236}">
                <a16:creationId xmlns:a16="http://schemas.microsoft.com/office/drawing/2014/main" id="{578FE09D-367D-B5B3-3B21-B0FBE2BE0DD2}"/>
              </a:ext>
            </a:extLst>
          </p:cNvPr>
          <p:cNvPicPr>
            <a:picLocks noChangeAspect="1"/>
          </p:cNvPicPr>
          <p:nvPr/>
        </p:nvPicPr>
        <p:blipFill rotWithShape="1">
          <a:blip r:embed="rId3">
            <a:alphaModFix amt="40000"/>
          </a:blip>
          <a:srcRect t="15730"/>
          <a:stretch/>
        </p:blipFill>
        <p:spPr>
          <a:xfrm>
            <a:off x="20" y="10"/>
            <a:ext cx="12191980" cy="6857990"/>
          </a:xfrm>
          <a:prstGeom prst="rect">
            <a:avLst/>
          </a:prstGeom>
        </p:spPr>
      </p:pic>
      <p:sp>
        <p:nvSpPr>
          <p:cNvPr id="67" name="Google Shape;67;p15"/>
          <p:cNvSpPr txBox="1">
            <a:spLocks noGrp="1"/>
          </p:cNvSpPr>
          <p:nvPr>
            <p:ph type="title"/>
          </p:nvPr>
        </p:nvSpPr>
        <p:spPr>
          <a:xfrm>
            <a:off x="2231136" y="964692"/>
            <a:ext cx="7729728" cy="1188720"/>
          </a:xfrm>
          <a:prstGeom prst="rect">
            <a:avLst/>
          </a:prstGeom>
          <a:noFill/>
          <a:ln>
            <a:solidFill>
              <a:srgbClr val="FFFFFF"/>
            </a:solidFill>
          </a:ln>
        </p:spPr>
        <p:txBody>
          <a:bodyPr spcFirstLastPara="1" vert="horz" lIns="182880" tIns="182880" rIns="182880" bIns="182880" rtlCol="0" anchor="ctr" anchorCtr="0">
            <a:normAutofit/>
          </a:bodyPr>
          <a:lstStyle/>
          <a:p>
            <a:pPr>
              <a:spcBef>
                <a:spcPct val="0"/>
              </a:spcBef>
              <a:buClr>
                <a:schemeClr val="dk1"/>
              </a:buClr>
              <a:buSzPts val="990"/>
            </a:pPr>
            <a:r>
              <a:rPr lang="en-US" sz="900">
                <a:solidFill>
                  <a:schemeClr val="tx1"/>
                </a:solidFill>
              </a:rPr>
              <a:t>Modern cars become increasingly connected and the features like remote controls, real-time traffic updates, entertainment within cars, etc. Are increased.</a:t>
            </a:r>
            <a:br>
              <a:rPr lang="en-US" sz="900">
                <a:solidFill>
                  <a:schemeClr val="tx1"/>
                </a:solidFill>
              </a:rPr>
            </a:br>
            <a:r>
              <a:rPr lang="en-US" sz="900">
                <a:solidFill>
                  <a:schemeClr val="tx1"/>
                </a:solidFill>
              </a:rPr>
              <a:t>This interlinkage offers convenience, but it comes with new cybersecurity risks.</a:t>
            </a:r>
            <a:br>
              <a:rPr lang="en-US" sz="900">
                <a:solidFill>
                  <a:schemeClr val="tx1"/>
                </a:solidFill>
              </a:rPr>
            </a:br>
            <a:endParaRPr lang="en-US" sz="900">
              <a:solidFill>
                <a:schemeClr val="tx1"/>
              </a:solidFill>
            </a:endParaRPr>
          </a:p>
        </p:txBody>
      </p:sp>
      <p:sp>
        <p:nvSpPr>
          <p:cNvPr id="68" name="Google Shape;68;p15"/>
          <p:cNvSpPr txBox="1">
            <a:spLocks noGrp="1"/>
          </p:cNvSpPr>
          <p:nvPr>
            <p:ph type="body" idx="1"/>
          </p:nvPr>
        </p:nvSpPr>
        <p:spPr>
          <a:xfrm>
            <a:off x="2231136" y="2638044"/>
            <a:ext cx="7729728" cy="3101983"/>
          </a:xfrm>
          <a:prstGeom prst="rect">
            <a:avLst/>
          </a:prstGeom>
        </p:spPr>
        <p:txBody>
          <a:bodyPr spcFirstLastPara="1" vert="horz" lIns="91440" tIns="45720" rIns="91440" bIns="45720" rtlCol="0" anchorCtr="0">
            <a:normAutofit/>
          </a:bodyPr>
          <a:lstStyle/>
          <a:p>
            <a:pPr marL="0" indent="-228600">
              <a:lnSpc>
                <a:spcPct val="90000"/>
              </a:lnSpc>
              <a:spcBef>
                <a:spcPts val="1000"/>
              </a:spcBef>
              <a:buSzPts val="1100"/>
              <a:buFont typeface="Arial" panose="020B0604020202020204" pitchFamily="34" charset="0"/>
              <a:buChar char="•"/>
            </a:pPr>
            <a:r>
              <a:rPr lang="en-US" b="1" cap="none"/>
              <a:t>Potential attack points</a:t>
            </a:r>
          </a:p>
          <a:p>
            <a:pPr indent="-228600">
              <a:lnSpc>
                <a:spcPct val="90000"/>
              </a:lnSpc>
              <a:spcBef>
                <a:spcPts val="1000"/>
              </a:spcBef>
              <a:buFont typeface="Arial" panose="020B0604020202020204" pitchFamily="34" charset="0"/>
              <a:buChar char="•"/>
            </a:pPr>
            <a:r>
              <a:rPr lang="en-US" cap="none"/>
              <a:t>Hackers can target various aspects of a connected car, including:</a:t>
            </a:r>
          </a:p>
          <a:p>
            <a:pPr lvl="1" indent="-228600">
              <a:lnSpc>
                <a:spcPct val="90000"/>
              </a:lnSpc>
              <a:spcBef>
                <a:spcPts val="1000"/>
              </a:spcBef>
              <a:buSzPts val="1700"/>
              <a:buFont typeface="Arial" panose="020B0604020202020204" pitchFamily="34" charset="0"/>
              <a:buChar char="•"/>
            </a:pPr>
            <a:r>
              <a:rPr lang="en-US" cap="none"/>
              <a:t>Cloud services</a:t>
            </a:r>
          </a:p>
          <a:p>
            <a:pPr lvl="1" indent="-228600">
              <a:lnSpc>
                <a:spcPct val="90000"/>
              </a:lnSpc>
              <a:spcBef>
                <a:spcPts val="1000"/>
              </a:spcBef>
              <a:buSzPts val="1700"/>
              <a:buFont typeface="Arial" panose="020B0604020202020204" pitchFamily="34" charset="0"/>
              <a:buChar char="•"/>
            </a:pPr>
            <a:r>
              <a:rPr lang="en-US" cap="none"/>
              <a:t>Mobile apps for remote access</a:t>
            </a:r>
          </a:p>
          <a:p>
            <a:pPr lvl="1" indent="-228600">
              <a:lnSpc>
                <a:spcPct val="90000"/>
              </a:lnSpc>
              <a:spcBef>
                <a:spcPts val="1000"/>
              </a:spcBef>
              <a:buSzPts val="1700"/>
              <a:buFont typeface="Arial" panose="020B0604020202020204" pitchFamily="34" charset="0"/>
              <a:buChar char="•"/>
            </a:pPr>
            <a:r>
              <a:rPr lang="en-US" cap="none"/>
              <a:t>Keyless entry systems</a:t>
            </a:r>
          </a:p>
          <a:p>
            <a:pPr lvl="1" indent="-228600">
              <a:lnSpc>
                <a:spcPct val="90000"/>
              </a:lnSpc>
              <a:spcBef>
                <a:spcPts val="1000"/>
              </a:spcBef>
              <a:buSzPts val="1700"/>
              <a:buFont typeface="Arial" panose="020B0604020202020204" pitchFamily="34" charset="0"/>
              <a:buChar char="•"/>
            </a:pPr>
            <a:r>
              <a:rPr lang="en-US" cap="none"/>
              <a:t>GPS navigation systems</a:t>
            </a:r>
          </a:p>
          <a:p>
            <a:pPr lvl="1" indent="-228600">
              <a:lnSpc>
                <a:spcPct val="90000"/>
              </a:lnSpc>
              <a:spcBef>
                <a:spcPts val="1000"/>
              </a:spcBef>
              <a:buSzPts val="1700"/>
              <a:buFont typeface="Arial" panose="020B0604020202020204" pitchFamily="34" charset="0"/>
              <a:buChar char="•"/>
            </a:pPr>
            <a:r>
              <a:rPr lang="en-US" cap="none"/>
              <a:t>On-board diagnostics (OBD) port</a:t>
            </a:r>
          </a:p>
          <a:p>
            <a:pPr lvl="1" indent="-228600">
              <a:lnSpc>
                <a:spcPct val="90000"/>
              </a:lnSpc>
              <a:spcBef>
                <a:spcPts val="1000"/>
              </a:spcBef>
              <a:buSzPts val="1700"/>
              <a:buFont typeface="Arial" panose="020B0604020202020204" pitchFamily="34" charset="0"/>
              <a:buChar char="•"/>
            </a:pPr>
            <a:r>
              <a:rPr lang="en-US" cap="none"/>
              <a:t>Communication technologies (wi-fi, bluetooth, 4G, 5G)</a:t>
            </a:r>
          </a:p>
          <a:p>
            <a:pPr marL="0" indent="-228600">
              <a:lnSpc>
                <a:spcPct val="90000"/>
              </a:lnSpc>
              <a:spcBef>
                <a:spcPts val="1000"/>
              </a:spcBef>
              <a:spcAft>
                <a:spcPts val="1600"/>
              </a:spcAft>
              <a:buFont typeface="Arial" panose="020B0604020202020204" pitchFamily="34" charset="0"/>
              <a:buChar char="•"/>
            </a:pPr>
            <a:endParaRPr lang="en-US"/>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31136" y="964692"/>
            <a:ext cx="7729728" cy="1188720"/>
          </a:xfrm>
          <a:prstGeom prst="rect">
            <a:avLst/>
          </a:prstGeom>
        </p:spPr>
        <p:txBody>
          <a:bodyPr spcFirstLastPara="1" vert="horz" lIns="182880" tIns="182880" rIns="182880" bIns="182880" rtlCol="0" anchor="ctr" anchorCtr="0">
            <a:normAutofit/>
          </a:bodyPr>
          <a:lstStyle/>
          <a:p>
            <a:pPr>
              <a:spcBef>
                <a:spcPct val="0"/>
              </a:spcBef>
            </a:pPr>
            <a:r>
              <a:rPr lang="en-US" b="1">
                <a:sym typeface="Times New Roman"/>
              </a:rPr>
              <a:t>BENEFITS</a:t>
            </a:r>
          </a:p>
        </p:txBody>
      </p:sp>
      <p:graphicFrame>
        <p:nvGraphicFramePr>
          <p:cNvPr id="76" name="Google Shape;74;p16">
            <a:extLst>
              <a:ext uri="{FF2B5EF4-FFF2-40B4-BE49-F238E27FC236}">
                <a16:creationId xmlns:a16="http://schemas.microsoft.com/office/drawing/2014/main" id="{9ABF147B-EDAC-AAC0-84EB-1989D48B98FC}"/>
              </a:ext>
            </a:extLst>
          </p:cNvPr>
          <p:cNvGraphicFramePr/>
          <p:nvPr>
            <p:extLst>
              <p:ext uri="{D42A27DB-BD31-4B8C-83A1-F6EECF244321}">
                <p14:modId xmlns:p14="http://schemas.microsoft.com/office/powerpoint/2010/main" val="2942623100"/>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puzzle with one red piece">
            <a:extLst>
              <a:ext uri="{FF2B5EF4-FFF2-40B4-BE49-F238E27FC236}">
                <a16:creationId xmlns:a16="http://schemas.microsoft.com/office/drawing/2014/main" id="{DB32F143-7EDF-794C-F9E3-D79FE356B97C}"/>
              </a:ext>
            </a:extLst>
          </p:cNvPr>
          <p:cNvPicPr>
            <a:picLocks noChangeAspect="1"/>
          </p:cNvPicPr>
          <p:nvPr/>
        </p:nvPicPr>
        <p:blipFill rotWithShape="1">
          <a:blip r:embed="rId2">
            <a:alphaModFix amt="40000"/>
          </a:blip>
          <a:srcRect/>
          <a:stretch/>
        </p:blipFill>
        <p:spPr>
          <a:xfrm>
            <a:off x="20" y="33463"/>
            <a:ext cx="12191980" cy="6857990"/>
          </a:xfrm>
          <a:prstGeom prst="rect">
            <a:avLst/>
          </a:prstGeom>
        </p:spPr>
      </p:pic>
      <p:sp>
        <p:nvSpPr>
          <p:cNvPr id="2" name="Title 1">
            <a:extLst>
              <a:ext uri="{FF2B5EF4-FFF2-40B4-BE49-F238E27FC236}">
                <a16:creationId xmlns:a16="http://schemas.microsoft.com/office/drawing/2014/main" id="{0B99D0D8-68B4-EF0A-7ED6-BF65EBB5BE4C}"/>
              </a:ext>
            </a:extLst>
          </p:cNvPr>
          <p:cNvSpPr>
            <a:spLocks noGrp="1"/>
          </p:cNvSpPr>
          <p:nvPr>
            <p:ph type="title"/>
          </p:nvPr>
        </p:nvSpPr>
        <p:spPr>
          <a:noFill/>
          <a:ln>
            <a:solidFill>
              <a:srgbClr val="FFFFFF"/>
            </a:solidFill>
          </a:ln>
        </p:spPr>
        <p:txBody>
          <a:bodyPr>
            <a:normAutofit/>
          </a:bodyPr>
          <a:lstStyle/>
          <a:p>
            <a:r>
              <a:rPr lang="en-US">
                <a:solidFill>
                  <a:schemeClr val="tx1"/>
                </a:solidFill>
              </a:rPr>
              <a:t>Introduction </a:t>
            </a:r>
          </a:p>
        </p:txBody>
      </p:sp>
      <p:sp>
        <p:nvSpPr>
          <p:cNvPr id="3" name="Content Placeholder 2">
            <a:extLst>
              <a:ext uri="{FF2B5EF4-FFF2-40B4-BE49-F238E27FC236}">
                <a16:creationId xmlns:a16="http://schemas.microsoft.com/office/drawing/2014/main" id="{B06EBA54-1347-8D3F-26EA-E21998D0CEBE}"/>
              </a:ext>
            </a:extLst>
          </p:cNvPr>
          <p:cNvSpPr>
            <a:spLocks noGrp="1"/>
          </p:cNvSpPr>
          <p:nvPr>
            <p:ph idx="1"/>
          </p:nvPr>
        </p:nvSpPr>
        <p:spPr/>
        <p:txBody>
          <a:bodyPr>
            <a:normAutofit/>
          </a:bodyPr>
          <a:lstStyle/>
          <a:p>
            <a:pPr>
              <a:lnSpc>
                <a:spcPct val="90000"/>
              </a:lnSpc>
            </a:pPr>
            <a:r>
              <a:rPr lang="en-US" sz="1700" cap="none" dirty="0">
                <a:solidFill>
                  <a:schemeClr val="tx1"/>
                </a:solidFill>
                <a:latin typeface="Times New Roman" panose="02020603050405020304" pitchFamily="18" charset="0"/>
                <a:cs typeface="Times New Roman" panose="02020603050405020304" pitchFamily="18" charset="0"/>
              </a:rPr>
              <a:t>In this presentation we will discuss about the “ZERO TRUST” it is also called as zero trust architecture in the automotive sector. </a:t>
            </a:r>
          </a:p>
          <a:p>
            <a:pPr>
              <a:lnSpc>
                <a:spcPct val="90000"/>
              </a:lnSpc>
            </a:pPr>
            <a:r>
              <a:rPr lang="en-US" sz="1700" cap="none" dirty="0">
                <a:solidFill>
                  <a:schemeClr val="tx1"/>
                </a:solidFill>
                <a:latin typeface="Times New Roman" panose="02020603050405020304" pitchFamily="18" charset="0"/>
                <a:cs typeface="Times New Roman" panose="02020603050405020304" pitchFamily="18" charset="0"/>
              </a:rPr>
              <a:t>And we opted two central domains :</a:t>
            </a:r>
          </a:p>
          <a:p>
            <a:pPr marL="514350" indent="-514350">
              <a:lnSpc>
                <a:spcPct val="90000"/>
              </a:lnSpc>
              <a:buFont typeface="+mj-lt"/>
              <a:buAutoNum type="arabicPeriod"/>
            </a:pPr>
            <a:r>
              <a:rPr lang="en-US" sz="1700" cap="none" dirty="0">
                <a:solidFill>
                  <a:schemeClr val="tx1"/>
                </a:solidFill>
                <a:latin typeface="Times New Roman" panose="02020603050405020304" pitchFamily="18" charset="0"/>
                <a:cs typeface="Times New Roman" panose="02020603050405020304" pitchFamily="18" charset="0"/>
              </a:rPr>
              <a:t>Identity and access management (IAM)</a:t>
            </a:r>
          </a:p>
          <a:p>
            <a:pPr marL="514350" indent="-514350">
              <a:lnSpc>
                <a:spcPct val="90000"/>
              </a:lnSpc>
              <a:buFont typeface="+mj-lt"/>
              <a:buAutoNum type="arabicPeriod"/>
            </a:pPr>
            <a:r>
              <a:rPr lang="en-US" sz="1700" cap="none" dirty="0">
                <a:solidFill>
                  <a:schemeClr val="tx1"/>
                </a:solidFill>
                <a:latin typeface="Times New Roman" panose="02020603050405020304" pitchFamily="18" charset="0"/>
                <a:cs typeface="Times New Roman" panose="02020603050405020304" pitchFamily="18" charset="0"/>
              </a:rPr>
              <a:t>Risk management (RM)</a:t>
            </a:r>
          </a:p>
          <a:p>
            <a:pPr>
              <a:lnSpc>
                <a:spcPct val="90000"/>
              </a:lnSpc>
            </a:pPr>
            <a:r>
              <a:rPr lang="en-US" sz="1700" cap="none" dirty="0">
                <a:solidFill>
                  <a:schemeClr val="tx1"/>
                </a:solidFill>
                <a:latin typeface="Times New Roman" panose="02020603050405020304" pitchFamily="18" charset="0"/>
                <a:cs typeface="Times New Roman" panose="02020603050405020304" pitchFamily="18" charset="0"/>
              </a:rPr>
              <a:t>This domains play crucial role in the automotive sector to implement zero trust model that’s the reason behind choosing those particular domains.</a:t>
            </a:r>
          </a:p>
          <a:p>
            <a:pPr>
              <a:lnSpc>
                <a:spcPct val="90000"/>
              </a:lnSpc>
            </a:pPr>
            <a:r>
              <a:rPr lang="en-US" sz="1700" cap="none" dirty="0">
                <a:solidFill>
                  <a:schemeClr val="tx1"/>
                </a:solidFill>
                <a:latin typeface="Times New Roman" panose="02020603050405020304" pitchFamily="18" charset="0"/>
                <a:cs typeface="Times New Roman" panose="02020603050405020304" pitchFamily="18" charset="0"/>
              </a:rPr>
              <a:t>We discuss about how identity and access management plays key role in securing safety and functionality  of autonomous and interlinked vehicles by making sure that only approved devices have access to their systems.</a:t>
            </a:r>
          </a:p>
          <a:p>
            <a:pPr marL="0" indent="0">
              <a:lnSpc>
                <a:spcPct val="90000"/>
              </a:lnSpc>
              <a:buNone/>
            </a:pPr>
            <a:endParaRPr lang="en-US" sz="1700" dirty="0"/>
          </a:p>
          <a:p>
            <a:pPr>
              <a:lnSpc>
                <a:spcPct val="90000"/>
              </a:lnSpc>
            </a:pPr>
            <a:endParaRPr lang="en-US" sz="1700" dirty="0"/>
          </a:p>
          <a:p>
            <a:pPr>
              <a:lnSpc>
                <a:spcPct val="90000"/>
              </a:lnSpc>
            </a:pPr>
            <a:endParaRPr lang="en-US" sz="1700" dirty="0"/>
          </a:p>
          <a:p>
            <a:pPr>
              <a:lnSpc>
                <a:spcPct val="90000"/>
              </a:lnSpc>
            </a:pPr>
            <a:endParaRPr lang="en-US" sz="1700" dirty="0"/>
          </a:p>
        </p:txBody>
      </p:sp>
    </p:spTree>
    <p:extLst>
      <p:ext uri="{BB962C8B-B14F-4D97-AF65-F5344CB8AC3E}">
        <p14:creationId xmlns:p14="http://schemas.microsoft.com/office/powerpoint/2010/main" val="306899676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Scientist holding solution in glassware in laboratory with rainbow overlay">
            <a:extLst>
              <a:ext uri="{FF2B5EF4-FFF2-40B4-BE49-F238E27FC236}">
                <a16:creationId xmlns:a16="http://schemas.microsoft.com/office/drawing/2014/main" id="{4651A477-DAF6-84D4-E185-91D4B4325390}"/>
              </a:ext>
            </a:extLst>
          </p:cNvPr>
          <p:cNvPicPr>
            <a:picLocks noChangeAspect="1"/>
          </p:cNvPicPr>
          <p:nvPr/>
        </p:nvPicPr>
        <p:blipFill rotWithShape="1">
          <a:blip r:embed="rId2"/>
          <a:srcRect t="15094"/>
          <a:stretch/>
        </p:blipFill>
        <p:spPr>
          <a:xfrm>
            <a:off x="0" y="15970"/>
            <a:ext cx="12191980" cy="6857990"/>
          </a:xfrm>
          <a:prstGeom prst="rect">
            <a:avLst/>
          </a:prstGeom>
        </p:spPr>
      </p:pic>
      <p:sp>
        <p:nvSpPr>
          <p:cNvPr id="2" name="Title 1">
            <a:extLst>
              <a:ext uri="{FF2B5EF4-FFF2-40B4-BE49-F238E27FC236}">
                <a16:creationId xmlns:a16="http://schemas.microsoft.com/office/drawing/2014/main" id="{F416E3CC-1EF2-A184-C303-EEA3A9CCEF08}"/>
              </a:ext>
            </a:extLst>
          </p:cNvPr>
          <p:cNvSpPr>
            <a:spLocks noGrp="1"/>
          </p:cNvSpPr>
          <p:nvPr>
            <p:ph type="title"/>
          </p:nvPr>
        </p:nvSpPr>
        <p:spPr>
          <a:xfrm>
            <a:off x="2068068" y="1917912"/>
            <a:ext cx="8055864" cy="731520"/>
          </a:xfrm>
          <a:solidFill>
            <a:srgbClr val="000000">
              <a:alpha val="70000"/>
            </a:srgbClr>
          </a:solidFill>
          <a:ln>
            <a:noFill/>
          </a:ln>
        </p:spPr>
        <p:txBody>
          <a:bodyPr vert="horz" lIns="182880" tIns="182880" rIns="182880" bIns="182880" rtlCol="0" anchor="ctr">
            <a:normAutofit/>
          </a:bodyPr>
          <a:lstStyle/>
          <a:p>
            <a:r>
              <a:rPr lang="en-US" sz="2400" kern="1200" cap="all" spc="200" baseline="0" dirty="0">
                <a:solidFill>
                  <a:srgbClr val="FFFFFF"/>
                </a:solidFill>
                <a:latin typeface="+mj-lt"/>
                <a:ea typeface="+mj-ea"/>
                <a:cs typeface="+mj-cs"/>
              </a:rPr>
              <a:t>CONCLUSION</a:t>
            </a:r>
          </a:p>
        </p:txBody>
      </p:sp>
      <p:sp>
        <p:nvSpPr>
          <p:cNvPr id="4" name="Title 1">
            <a:extLst>
              <a:ext uri="{FF2B5EF4-FFF2-40B4-BE49-F238E27FC236}">
                <a16:creationId xmlns:a16="http://schemas.microsoft.com/office/drawing/2014/main" id="{D49F0333-4BB7-CD16-2E5D-587545A0E06F}"/>
              </a:ext>
            </a:extLst>
          </p:cNvPr>
          <p:cNvSpPr txBox="1">
            <a:spLocks/>
          </p:cNvSpPr>
          <p:nvPr/>
        </p:nvSpPr>
        <p:spPr bwMode="black">
          <a:xfrm>
            <a:off x="2068068" y="3216360"/>
            <a:ext cx="8055864" cy="2724912"/>
          </a:xfrm>
          <a:prstGeom prst="rect">
            <a:avLst/>
          </a:prstGeom>
          <a:solidFill>
            <a:srgbClr val="000000">
              <a:alpha val="70000"/>
            </a:srgbClr>
          </a:solidFill>
          <a:ln w="31750" cap="sq">
            <a:no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600" dirty="0">
                <a:solidFill>
                  <a:srgbClr val="FFFFFF"/>
                </a:solidFill>
              </a:rPr>
              <a:t>The "Zero Trust" strategy is essential to transforming cybersecurity in cars. We address significant vulnerabilities in connected automobiles by concentrating on Identity and Access Management (IAM) and Risk Management (RM). Zero Trust minimizes the attack surface and improves IAM through least privilege access, proactive threat detection, and continuous verification. This proactive strategy ensures a safer and more resilient future for connected vehicles by improving security while also fostering trust and collaboration throughout the automotive ecosystem.</a:t>
            </a:r>
          </a:p>
        </p:txBody>
      </p:sp>
    </p:spTree>
    <p:extLst>
      <p:ext uri="{BB962C8B-B14F-4D97-AF65-F5344CB8AC3E}">
        <p14:creationId xmlns:p14="http://schemas.microsoft.com/office/powerpoint/2010/main" val="2531047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78"/>
        <p:cNvGrpSpPr/>
        <p:nvPr/>
      </p:nvGrpSpPr>
      <p:grpSpPr>
        <a:xfrm>
          <a:off x="0" y="0"/>
          <a:ext cx="0" cy="0"/>
          <a:chOff x="0" y="0"/>
          <a:chExt cx="0" cy="0"/>
        </a:xfrm>
      </p:grpSpPr>
      <p:pic>
        <p:nvPicPr>
          <p:cNvPr id="82" name="Picture 81" descr="Analogue board showing flight information">
            <a:extLst>
              <a:ext uri="{FF2B5EF4-FFF2-40B4-BE49-F238E27FC236}">
                <a16:creationId xmlns:a16="http://schemas.microsoft.com/office/drawing/2014/main" id="{A15D1802-33D3-17A6-B49B-5784291AB1AD}"/>
              </a:ext>
            </a:extLst>
          </p:cNvPr>
          <p:cNvPicPr>
            <a:picLocks noChangeAspect="1"/>
          </p:cNvPicPr>
          <p:nvPr/>
        </p:nvPicPr>
        <p:blipFill rotWithShape="1">
          <a:blip r:embed="rId3"/>
          <a:srcRect l="17836" r="22830" b="-1"/>
          <a:stretch/>
        </p:blipFill>
        <p:spPr>
          <a:xfrm>
            <a:off x="642" y="10"/>
            <a:ext cx="6096000" cy="6857990"/>
          </a:xfrm>
          <a:prstGeom prst="rect">
            <a:avLst/>
          </a:prstGeom>
        </p:spPr>
      </p:pic>
      <p:sp>
        <p:nvSpPr>
          <p:cNvPr id="79" name="Google Shape;79;p17"/>
          <p:cNvSpPr txBox="1">
            <a:spLocks noGrp="1"/>
          </p:cNvSpPr>
          <p:nvPr>
            <p:ph type="title"/>
          </p:nvPr>
        </p:nvSpPr>
        <p:spPr>
          <a:xfrm>
            <a:off x="804672" y="2841505"/>
            <a:ext cx="4487298" cy="1174991"/>
          </a:xfrm>
          <a:prstGeom prst="rect">
            <a:avLst/>
          </a:prstGeom>
          <a:solidFill>
            <a:schemeClr val="tx1">
              <a:alpha val="60000"/>
            </a:schemeClr>
          </a:solidFill>
          <a:ln>
            <a:solidFill>
              <a:schemeClr val="bg1"/>
            </a:solidFill>
          </a:ln>
        </p:spPr>
        <p:txBody>
          <a:bodyPr spcFirstLastPara="1" vert="horz" lIns="182880" tIns="182880" rIns="182880" bIns="182880" rtlCol="0" anchor="ctr" anchorCtr="0">
            <a:normAutofit/>
          </a:bodyPr>
          <a:lstStyle/>
          <a:p>
            <a:pPr>
              <a:spcBef>
                <a:spcPct val="0"/>
              </a:spcBef>
              <a:buSzPts val="990"/>
            </a:pPr>
            <a:r>
              <a:rPr lang="en-US" sz="2400">
                <a:solidFill>
                  <a:schemeClr val="bg1"/>
                </a:solidFill>
                <a:sym typeface="Times New Roman"/>
              </a:rPr>
              <a:t>Direct Quotes from Readings</a:t>
            </a:r>
          </a:p>
        </p:txBody>
      </p:sp>
      <p:sp>
        <p:nvSpPr>
          <p:cNvPr id="80" name="Google Shape;80;p17"/>
          <p:cNvSpPr txBox="1">
            <a:spLocks noGrp="1"/>
          </p:cNvSpPr>
          <p:nvPr>
            <p:ph type="body" idx="1"/>
          </p:nvPr>
        </p:nvSpPr>
        <p:spPr>
          <a:xfrm>
            <a:off x="6743941" y="976129"/>
            <a:ext cx="4804931" cy="4919815"/>
          </a:xfrm>
          <a:prstGeom prst="rect">
            <a:avLst/>
          </a:prstGeom>
        </p:spPr>
        <p:txBody>
          <a:bodyPr spcFirstLastPara="1" vert="horz" lIns="91440" tIns="45720" rIns="91440" bIns="45720" rtlCol="0" anchor="ctr" anchorCtr="0">
            <a:normAutofit/>
          </a:bodyPr>
          <a:lstStyle/>
          <a:p>
            <a:pPr marL="0" indent="-228600">
              <a:spcBef>
                <a:spcPts val="1000"/>
              </a:spcBef>
              <a:buFont typeface="Arial" panose="020B0604020202020204" pitchFamily="34" charset="0"/>
              <a:buChar char="•"/>
            </a:pPr>
            <a:r>
              <a:rPr lang="en-US" cap="none" dirty="0">
                <a:highlight>
                  <a:schemeClr val="lt1"/>
                </a:highlight>
                <a:sym typeface="Georgia"/>
              </a:rPr>
              <a:t>“As the world pushes more into a future of autonomous vehicles, manufacturers will be required to put more time, effort, and money into the security of their platforms”(</a:t>
            </a:r>
            <a:r>
              <a:rPr lang="en-US" u="sng" cap="none" dirty="0">
                <a:highlight>
                  <a:schemeClr val="lt1"/>
                </a:highlight>
                <a:sym typeface="Georgia"/>
                <a:hlinkClick r:id="rId4"/>
              </a:rPr>
              <a:t>j. Anderson,2023, para 2)</a:t>
            </a:r>
            <a:r>
              <a:rPr lang="en-US" cap="none" dirty="0">
                <a:highlight>
                  <a:schemeClr val="lt1"/>
                </a:highlight>
                <a:sym typeface="Georgia"/>
              </a:rPr>
              <a:t>.</a:t>
            </a:r>
          </a:p>
          <a:p>
            <a:pPr marL="0" indent="-228600">
              <a:spcBef>
                <a:spcPts val="1000"/>
              </a:spcBef>
              <a:buFont typeface="Arial" panose="020B0604020202020204" pitchFamily="34" charset="0"/>
              <a:buChar char="•"/>
            </a:pPr>
            <a:r>
              <a:rPr lang="en-US" cap="none" dirty="0">
                <a:highlight>
                  <a:schemeClr val="lt1"/>
                </a:highlight>
                <a:sym typeface="Georgia"/>
              </a:rPr>
              <a:t>“By adopting zero trust principles, automotive industry stakeholders can not only stay ahead of evolving cyber threats but also establish a robust security foundation that mitigates cyber risks and ensures the protection of critical assets”(</a:t>
            </a:r>
            <a:r>
              <a:rPr lang="en-US" u="sng" cap="none" dirty="0">
                <a:highlight>
                  <a:schemeClr val="lt1"/>
                </a:highlight>
                <a:sym typeface="Georgia"/>
                <a:hlinkClick r:id="rId5"/>
              </a:rPr>
              <a:t>vicone,2024, para 4</a:t>
            </a:r>
            <a:r>
              <a:rPr lang="en-US" cap="none" dirty="0">
                <a:highlight>
                  <a:schemeClr val="lt1"/>
                </a:highlight>
                <a:sym typeface="Georgia"/>
              </a:rPr>
              <a:t>).</a:t>
            </a:r>
          </a:p>
          <a:p>
            <a:pPr marL="0" indent="-228600">
              <a:spcBef>
                <a:spcPts val="1000"/>
              </a:spcBef>
              <a:buFont typeface="Arial" panose="020B0604020202020204" pitchFamily="34" charset="0"/>
              <a:buChar char="•"/>
            </a:pPr>
            <a:r>
              <a:rPr lang="en-US" cap="none" dirty="0">
                <a:highlight>
                  <a:schemeClr val="lt1"/>
                </a:highlight>
                <a:sym typeface="Georgia"/>
              </a:rPr>
              <a:t>“As vehicles become more connected, they become vulnerable to cyber threats that can have serious consequences for both individuals and society as a whole”(</a:t>
            </a:r>
            <a:r>
              <a:rPr lang="en-US" u="sng" cap="none" dirty="0">
                <a:highlight>
                  <a:schemeClr val="lt1"/>
                </a:highlight>
                <a:sym typeface="Georgia"/>
                <a:hlinkClick r:id="rId6"/>
              </a:rPr>
              <a:t>stefan, 2023, para 1</a:t>
            </a:r>
            <a:r>
              <a:rPr lang="en-US" cap="none" dirty="0">
                <a:highlight>
                  <a:schemeClr val="lt1"/>
                </a:highlight>
                <a:sym typeface="Georgia"/>
              </a:rPr>
              <a:t>).</a:t>
            </a:r>
          </a:p>
          <a:p>
            <a:pPr marL="0" indent="-228600">
              <a:spcBef>
                <a:spcPts val="1000"/>
              </a:spcBef>
              <a:buFont typeface="Arial" panose="020B0604020202020204" pitchFamily="34" charset="0"/>
              <a:buChar char="•"/>
            </a:pPr>
            <a:endParaRPr lang="en-US" dirty="0">
              <a:highlight>
                <a:schemeClr val="lt1"/>
              </a:highlight>
              <a:sym typeface="Georgia"/>
            </a:endParaRPr>
          </a:p>
          <a:p>
            <a:pPr marL="0" indent="-228600">
              <a:spcBef>
                <a:spcPts val="1000"/>
              </a:spcBef>
              <a:spcAft>
                <a:spcPts val="1600"/>
              </a:spcAft>
              <a:buFont typeface="Arial" panose="020B0604020202020204" pitchFamily="34" charset="0"/>
              <a:buChar char="•"/>
            </a:pPr>
            <a:endParaRPr lang="en-US" dirty="0">
              <a:highlight>
                <a:schemeClr val="lt1"/>
              </a:highlight>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120000"/>
              </a:schemeClr>
            </a:gs>
            <a:gs pos="100000">
              <a:schemeClr val="bg1">
                <a:tint val="96000"/>
                <a:shade val="95000"/>
                <a:satMod val="215000"/>
                <a:lumMod val="80000"/>
              </a:schemeClr>
            </a:gs>
          </a:gsLst>
          <a:path path="circle">
            <a:fillToRect l="50000" t="55000" r="125000" b="100000"/>
          </a:path>
        </a:gradFill>
        <a:effectLst/>
      </p:bgPr>
    </p:bg>
    <p:spTree>
      <p:nvGrpSpPr>
        <p:cNvPr id="1" name="Shape 84"/>
        <p:cNvGrpSpPr/>
        <p:nvPr/>
      </p:nvGrpSpPr>
      <p:grpSpPr>
        <a:xfrm>
          <a:off x="0" y="0"/>
          <a:ext cx="0" cy="0"/>
          <a:chOff x="0" y="0"/>
          <a:chExt cx="0" cy="0"/>
        </a:xfrm>
      </p:grpSpPr>
      <p:pic>
        <p:nvPicPr>
          <p:cNvPr id="88" name="Picture 87" descr="A person inside a glass house surrounded by plants">
            <a:extLst>
              <a:ext uri="{FF2B5EF4-FFF2-40B4-BE49-F238E27FC236}">
                <a16:creationId xmlns:a16="http://schemas.microsoft.com/office/drawing/2014/main" id="{6547982A-6549-57BD-812C-AB808F471F3C}"/>
              </a:ext>
            </a:extLst>
          </p:cNvPr>
          <p:cNvPicPr>
            <a:picLocks noChangeAspect="1"/>
          </p:cNvPicPr>
          <p:nvPr/>
        </p:nvPicPr>
        <p:blipFill rotWithShape="1">
          <a:blip r:embed="rId3">
            <a:alphaModFix amt="25000"/>
          </a:blip>
          <a:srcRect t="9204" b="6527"/>
          <a:stretch/>
        </p:blipFill>
        <p:spPr>
          <a:xfrm>
            <a:off x="20" y="10"/>
            <a:ext cx="12191980" cy="6857990"/>
          </a:xfrm>
          <a:prstGeom prst="rect">
            <a:avLst/>
          </a:prstGeom>
        </p:spPr>
      </p:pic>
      <p:sp>
        <p:nvSpPr>
          <p:cNvPr id="85" name="Google Shape;85;p18"/>
          <p:cNvSpPr txBox="1">
            <a:spLocks noGrp="1"/>
          </p:cNvSpPr>
          <p:nvPr>
            <p:ph type="title"/>
          </p:nvPr>
        </p:nvSpPr>
        <p:spPr>
          <a:xfrm>
            <a:off x="2231136" y="964692"/>
            <a:ext cx="7729728" cy="1188720"/>
          </a:xfrm>
          <a:prstGeom prst="rect">
            <a:avLst/>
          </a:prstGeom>
          <a:solidFill>
            <a:schemeClr val="bg1">
              <a:alpha val="30000"/>
            </a:schemeClr>
          </a:solidFill>
          <a:ln>
            <a:solidFill>
              <a:srgbClr val="FFFFFF"/>
            </a:solidFill>
          </a:ln>
        </p:spPr>
        <p:txBody>
          <a:bodyPr spcFirstLastPara="1" vert="horz" lIns="182880" tIns="182880" rIns="182880" bIns="182880" rtlCol="0" anchor="ctr" anchorCtr="0">
            <a:normAutofit/>
          </a:bodyPr>
          <a:lstStyle/>
          <a:p>
            <a:pPr>
              <a:spcBef>
                <a:spcPct val="0"/>
              </a:spcBef>
            </a:pPr>
            <a:r>
              <a:rPr lang="en-US" dirty="0">
                <a:solidFill>
                  <a:schemeClr val="tx1"/>
                </a:solidFill>
              </a:rPr>
              <a:t>References </a:t>
            </a:r>
          </a:p>
        </p:txBody>
      </p:sp>
      <p:sp>
        <p:nvSpPr>
          <p:cNvPr id="86" name="Google Shape;86;p18"/>
          <p:cNvSpPr txBox="1">
            <a:spLocks noGrp="1"/>
          </p:cNvSpPr>
          <p:nvPr>
            <p:ph type="body" idx="1"/>
          </p:nvPr>
        </p:nvSpPr>
        <p:spPr>
          <a:xfrm>
            <a:off x="2231136" y="2638044"/>
            <a:ext cx="7729728" cy="3101983"/>
          </a:xfrm>
          <a:prstGeom prst="rect">
            <a:avLst/>
          </a:prstGeom>
        </p:spPr>
        <p:txBody>
          <a:bodyPr spcFirstLastPara="1" vert="horz" lIns="91440" tIns="45720" rIns="91440" bIns="45720" rtlCol="0" anchorCtr="0">
            <a:normAutofit/>
          </a:bodyPr>
          <a:lstStyle/>
          <a:p>
            <a:pPr marL="0" indent="-228600">
              <a:lnSpc>
                <a:spcPct val="90000"/>
              </a:lnSpc>
              <a:spcBef>
                <a:spcPts val="1000"/>
              </a:spcBef>
              <a:buSzPts val="1100"/>
              <a:buFont typeface="Arial" panose="020B0604020202020204" pitchFamily="34" charset="0"/>
              <a:buChar char="•"/>
            </a:pPr>
            <a:r>
              <a:rPr lang="en-US" sz="1300" cap="none" dirty="0">
                <a:sym typeface="Times New Roman"/>
              </a:rPr>
              <a:t>J. Anderson, Q. Huang, L. Cheng and H. Hu, "A zero-trust architecture for connected and autonomous vehicles," in IEEE internet computing, vol. 27, no. 5, pp. 7-14, sept.-Oct. 2023, </a:t>
            </a:r>
            <a:r>
              <a:rPr lang="en-US" sz="1300" cap="none" dirty="0" err="1">
                <a:sym typeface="Times New Roman"/>
              </a:rPr>
              <a:t>doi</a:t>
            </a:r>
            <a:r>
              <a:rPr lang="en-US" sz="1300" cap="none" dirty="0">
                <a:sym typeface="Times New Roman"/>
              </a:rPr>
              <a:t>: 10.1109/mic.2023.3304893.</a:t>
            </a:r>
          </a:p>
          <a:p>
            <a:pPr marL="0" indent="-228600">
              <a:lnSpc>
                <a:spcPct val="90000"/>
              </a:lnSpc>
              <a:spcBef>
                <a:spcPts val="1000"/>
              </a:spcBef>
              <a:buFont typeface="Arial" panose="020B0604020202020204" pitchFamily="34" charset="0"/>
              <a:buChar char="•"/>
            </a:pPr>
            <a:r>
              <a:rPr lang="en-US" sz="1300" cap="none" dirty="0">
                <a:sym typeface="Times New Roman"/>
              </a:rPr>
              <a:t>Keywords: {computer </a:t>
            </a:r>
            <a:r>
              <a:rPr lang="en-US" sz="1300" cap="none" dirty="0" err="1">
                <a:sym typeface="Times New Roman"/>
              </a:rPr>
              <a:t>architecture;zero</a:t>
            </a:r>
            <a:r>
              <a:rPr lang="en-US" sz="1300" cap="none" dirty="0">
                <a:sym typeface="Times New Roman"/>
              </a:rPr>
              <a:t> </a:t>
            </a:r>
            <a:r>
              <a:rPr lang="en-US" sz="1300" cap="none" dirty="0" err="1">
                <a:sym typeface="Times New Roman"/>
              </a:rPr>
              <a:t>trust;security;engines;autonomous</a:t>
            </a:r>
            <a:r>
              <a:rPr lang="en-US" sz="1300" cap="none" dirty="0">
                <a:sym typeface="Times New Roman"/>
              </a:rPr>
              <a:t> </a:t>
            </a:r>
            <a:r>
              <a:rPr lang="en-US" sz="1300" cap="none" dirty="0" err="1">
                <a:sym typeface="Times New Roman"/>
              </a:rPr>
              <a:t>vehicles;vehicle</a:t>
            </a:r>
            <a:r>
              <a:rPr lang="en-US" sz="1300" cap="none" dirty="0">
                <a:sym typeface="Times New Roman"/>
              </a:rPr>
              <a:t> </a:t>
            </a:r>
            <a:r>
              <a:rPr lang="en-US" sz="1300" cap="none" dirty="0" err="1">
                <a:sym typeface="Times New Roman"/>
              </a:rPr>
              <a:t>dynamics;standards;connected</a:t>
            </a:r>
            <a:r>
              <a:rPr lang="en-US" sz="1300" cap="none" dirty="0">
                <a:sym typeface="Times New Roman"/>
              </a:rPr>
              <a:t> </a:t>
            </a:r>
            <a:r>
              <a:rPr lang="en-US" sz="1300" cap="none" dirty="0" err="1">
                <a:sym typeface="Times New Roman"/>
              </a:rPr>
              <a:t>vehicles;public</a:t>
            </a:r>
            <a:r>
              <a:rPr lang="en-US" sz="1300" cap="none" dirty="0">
                <a:sym typeface="Times New Roman"/>
              </a:rPr>
              <a:t> transportation},</a:t>
            </a:r>
          </a:p>
          <a:p>
            <a:pPr marL="0" indent="-228600">
              <a:lnSpc>
                <a:spcPct val="90000"/>
              </a:lnSpc>
              <a:spcBef>
                <a:spcPts val="1000"/>
              </a:spcBef>
              <a:buSzPts val="1100"/>
              <a:buFont typeface="Arial" panose="020B0604020202020204" pitchFamily="34" charset="0"/>
              <a:buChar char="•"/>
            </a:pPr>
            <a:endParaRPr lang="en-US" sz="1300" dirty="0">
              <a:sym typeface="Times New Roman"/>
            </a:endParaRPr>
          </a:p>
          <a:p>
            <a:pPr indent="-228600">
              <a:lnSpc>
                <a:spcPct val="90000"/>
              </a:lnSpc>
              <a:spcBef>
                <a:spcPts val="1000"/>
              </a:spcBef>
              <a:buSzPts val="1100"/>
              <a:buFont typeface="Arial" panose="020B0604020202020204" pitchFamily="34" charset="0"/>
              <a:buChar char="•"/>
            </a:pPr>
            <a:r>
              <a:rPr lang="en-US" sz="1300" i="1" dirty="0">
                <a:sym typeface="Times New Roman"/>
              </a:rPr>
              <a:t>  Advancing automotive cybersecurity through zero trust architecture</a:t>
            </a:r>
            <a:r>
              <a:rPr lang="en-US" sz="1300" dirty="0">
                <a:sym typeface="Times New Roman"/>
              </a:rPr>
              <a:t>. (n.d.). </a:t>
            </a:r>
            <a:r>
              <a:rPr lang="en-US" sz="1300" dirty="0" err="1">
                <a:sym typeface="Times New Roman"/>
              </a:rPr>
              <a:t>VicOne</a:t>
            </a:r>
            <a:r>
              <a:rPr lang="en-US" sz="1300" dirty="0">
                <a:sym typeface="Times New Roman"/>
              </a:rPr>
              <a:t>. </a:t>
            </a:r>
            <a:r>
              <a:rPr lang="en-US" sz="1300" u="sng" dirty="0">
                <a:sym typeface="Times New Roman"/>
                <a:hlinkClick r:id="rId4"/>
              </a:rPr>
              <a:t>https://vicone.com/blog/advancing-automotive-cybersecurity-through-zero-trust-architecture</a:t>
            </a:r>
            <a:endParaRPr lang="en-US" sz="1300" dirty="0">
              <a:sym typeface="Times New Roman"/>
            </a:endParaRPr>
          </a:p>
          <a:p>
            <a:pPr marL="0" indent="-228600">
              <a:lnSpc>
                <a:spcPct val="90000"/>
              </a:lnSpc>
              <a:spcBef>
                <a:spcPts val="1000"/>
              </a:spcBef>
              <a:buFont typeface="Arial" panose="020B0604020202020204" pitchFamily="34" charset="0"/>
              <a:buChar char="•"/>
            </a:pPr>
            <a:r>
              <a:rPr lang="en-US" sz="1300" dirty="0">
                <a:sym typeface="Times New Roman"/>
              </a:rPr>
              <a:t>            Stefan. (2023, October 24). </a:t>
            </a:r>
            <a:r>
              <a:rPr lang="en-US" sz="1300" i="1" dirty="0">
                <a:sym typeface="Times New Roman"/>
              </a:rPr>
              <a:t>Security in automotive: connected cars, cyber risks, and Safeguarding the future          of mobility - </a:t>
            </a:r>
            <a:r>
              <a:rPr lang="en-US" sz="1300" i="1" dirty="0" err="1">
                <a:sym typeface="Times New Roman"/>
              </a:rPr>
              <a:t>Stefanini</a:t>
            </a:r>
            <a:r>
              <a:rPr lang="en-US" sz="1300" dirty="0">
                <a:sym typeface="Times New Roman"/>
              </a:rPr>
              <a:t>. </a:t>
            </a:r>
            <a:r>
              <a:rPr lang="en-US" sz="1300" dirty="0" err="1">
                <a:sym typeface="Times New Roman"/>
              </a:rPr>
              <a:t>Stefanini</a:t>
            </a:r>
            <a:r>
              <a:rPr lang="en-US" sz="1300" dirty="0">
                <a:sym typeface="Times New Roman"/>
              </a:rPr>
              <a:t>. </a:t>
            </a:r>
            <a:r>
              <a:rPr lang="en-US" sz="1300" u="sng" dirty="0">
                <a:sym typeface="Times New Roman"/>
                <a:hlinkClick r:id="rId5"/>
              </a:rPr>
              <a:t>https://stefanini.com/en/insights/articles/security-in-automotive-industry</a:t>
            </a:r>
            <a:endParaRPr lang="en-US" sz="1300" dirty="0">
              <a:sym typeface="Times New Roman"/>
            </a:endParaRPr>
          </a:p>
          <a:p>
            <a:pPr marL="0" indent="-228600">
              <a:lnSpc>
                <a:spcPct val="90000"/>
              </a:lnSpc>
              <a:spcBef>
                <a:spcPts val="1000"/>
              </a:spcBef>
              <a:spcAft>
                <a:spcPts val="1600"/>
              </a:spcAft>
              <a:buFont typeface="Arial" panose="020B0604020202020204" pitchFamily="34" charset="0"/>
              <a:buChar char="•"/>
            </a:pPr>
            <a:endParaRPr lang="en-US" sz="1300" dirty="0">
              <a:sym typeface="Times New Roman"/>
            </a:endParaRPr>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box skeletons">
            <a:extLst>
              <a:ext uri="{FF2B5EF4-FFF2-40B4-BE49-F238E27FC236}">
                <a16:creationId xmlns:a16="http://schemas.microsoft.com/office/drawing/2014/main" id="{14B17991-5C91-1FF7-D10B-FBA0E9DC00A9}"/>
              </a:ext>
            </a:extLst>
          </p:cNvPr>
          <p:cNvPicPr>
            <a:picLocks noChangeAspect="1"/>
          </p:cNvPicPr>
          <p:nvPr/>
        </p:nvPicPr>
        <p:blipFill rotWithShape="1">
          <a:blip r:embed="rId2">
            <a:alphaModFix amt="40000"/>
          </a:blip>
          <a:srcRect t="8372" b="7358"/>
          <a:stretch/>
        </p:blipFill>
        <p:spPr>
          <a:xfrm>
            <a:off x="20" y="10"/>
            <a:ext cx="12191980" cy="6857990"/>
          </a:xfrm>
          <a:prstGeom prst="rect">
            <a:avLst/>
          </a:prstGeom>
        </p:spPr>
      </p:pic>
      <p:sp>
        <p:nvSpPr>
          <p:cNvPr id="2" name="Title 1">
            <a:extLst>
              <a:ext uri="{FF2B5EF4-FFF2-40B4-BE49-F238E27FC236}">
                <a16:creationId xmlns:a16="http://schemas.microsoft.com/office/drawing/2014/main" id="{D2F1F41E-C8CB-8567-801C-121D2BA2C9A5}"/>
              </a:ext>
            </a:extLst>
          </p:cNvPr>
          <p:cNvSpPr>
            <a:spLocks noGrp="1"/>
          </p:cNvSpPr>
          <p:nvPr>
            <p:ph type="title"/>
          </p:nvPr>
        </p:nvSpPr>
        <p:spPr>
          <a:noFill/>
          <a:ln>
            <a:solidFill>
              <a:srgbClr val="FFFFFF"/>
            </a:solidFill>
          </a:ln>
        </p:spPr>
        <p:txBody>
          <a:bodyPr>
            <a:normAutofit/>
          </a:bodyPr>
          <a:lstStyle/>
          <a:p>
            <a:r>
              <a:rPr lang="en-US">
                <a:solidFill>
                  <a:schemeClr val="tx1"/>
                </a:solidFill>
              </a:rPr>
              <a:t>References</a:t>
            </a:r>
          </a:p>
        </p:txBody>
      </p:sp>
      <p:sp>
        <p:nvSpPr>
          <p:cNvPr id="3" name="Content Placeholder 2">
            <a:extLst>
              <a:ext uri="{FF2B5EF4-FFF2-40B4-BE49-F238E27FC236}">
                <a16:creationId xmlns:a16="http://schemas.microsoft.com/office/drawing/2014/main" id="{C4AF66DB-5AC8-0248-92EB-6941B6BB7E1E}"/>
              </a:ext>
            </a:extLst>
          </p:cNvPr>
          <p:cNvSpPr>
            <a:spLocks noGrp="1"/>
          </p:cNvSpPr>
          <p:nvPr>
            <p:ph idx="1"/>
          </p:nvPr>
        </p:nvSpPr>
        <p:spPr/>
        <p:txBody>
          <a:bodyPr>
            <a:normAutofit/>
          </a:bodyPr>
          <a:lstStyle/>
          <a:p>
            <a:r>
              <a:rPr lang="en-IN" b="0" i="0" u="none" strike="noStrike" cap="none" dirty="0">
                <a:effectLst/>
                <a:latin typeface="Times New Roman" panose="02020603050405020304" pitchFamily="18" charset="0"/>
                <a:cs typeface="Times New Roman" panose="02020603050405020304" pitchFamily="18" charset="0"/>
              </a:rPr>
              <a:t>National highway traffic safety administration. (2020). </a:t>
            </a:r>
            <a:r>
              <a:rPr lang="en-IN" b="0" i="1" u="none" strike="noStrike" cap="none" dirty="0">
                <a:effectLst/>
                <a:latin typeface="Times New Roman" panose="02020603050405020304" pitchFamily="18" charset="0"/>
                <a:cs typeface="Times New Roman" panose="02020603050405020304" pitchFamily="18" charset="0"/>
              </a:rPr>
              <a:t>Cybersecurity best practices for the safety of modern vehicles</a:t>
            </a:r>
            <a:r>
              <a:rPr lang="en-IN" b="0" i="0" u="none" strike="noStrike" cap="none" dirty="0">
                <a:effectLst/>
                <a:latin typeface="Times New Roman" panose="02020603050405020304" pitchFamily="18" charset="0"/>
                <a:cs typeface="Times New Roman" panose="02020603050405020304" pitchFamily="18" charset="0"/>
              </a:rPr>
              <a:t>. Https://</a:t>
            </a:r>
            <a:r>
              <a:rPr lang="en-IN" b="0" i="0" u="none" strike="noStrike" cap="none" dirty="0" err="1">
                <a:effectLst/>
                <a:latin typeface="Times New Roman" panose="02020603050405020304" pitchFamily="18" charset="0"/>
                <a:cs typeface="Times New Roman" panose="02020603050405020304" pitchFamily="18" charset="0"/>
              </a:rPr>
              <a:t>www.Nhtsa.Gov</a:t>
            </a:r>
            <a:r>
              <a:rPr lang="en-IN" b="0" i="0" u="none" strike="noStrike" cap="none" dirty="0">
                <a:effectLst/>
                <a:latin typeface="Times New Roman" panose="02020603050405020304" pitchFamily="18" charset="0"/>
                <a:cs typeface="Times New Roman" panose="02020603050405020304" pitchFamily="18" charset="0"/>
              </a:rPr>
              <a:t>/sites/</a:t>
            </a:r>
            <a:r>
              <a:rPr lang="en-IN" b="0" i="0" u="none" strike="noStrike" cap="none" dirty="0" err="1">
                <a:effectLst/>
                <a:latin typeface="Times New Roman" panose="02020603050405020304" pitchFamily="18" charset="0"/>
                <a:cs typeface="Times New Roman" panose="02020603050405020304" pitchFamily="18" charset="0"/>
              </a:rPr>
              <a:t>nhtsa.Gov</a:t>
            </a:r>
            <a:r>
              <a:rPr lang="en-IN" b="0" i="0" u="none" strike="noStrike" cap="none" dirty="0">
                <a:effectLst/>
                <a:latin typeface="Times New Roman" panose="02020603050405020304" pitchFamily="18" charset="0"/>
                <a:cs typeface="Times New Roman" panose="02020603050405020304" pitchFamily="18" charset="0"/>
              </a:rPr>
              <a:t>/files/documents/vehicle_cybersecurity_best_practices_01072021.Pdf</a:t>
            </a:r>
          </a:p>
          <a:p>
            <a:r>
              <a:rPr lang="en-IN" b="0" i="1" u="none" strike="noStrike" cap="none" dirty="0">
                <a:effectLst/>
                <a:latin typeface="Times New Roman" panose="02020603050405020304" pitchFamily="18" charset="0"/>
                <a:cs typeface="Times New Roman" panose="02020603050405020304" pitchFamily="18" charset="0"/>
              </a:rPr>
              <a:t>Zero-trust in the age of software-defined vehicles</a:t>
            </a:r>
            <a:r>
              <a:rPr lang="en-IN" b="0" i="0" u="none" strike="noStrike" cap="none" dirty="0">
                <a:effectLst/>
                <a:latin typeface="Times New Roman" panose="02020603050405020304" pitchFamily="18" charset="0"/>
                <a:cs typeface="Times New Roman" panose="02020603050405020304" pitchFamily="18" charset="0"/>
              </a:rPr>
              <a:t>. (N.D.). Deloitte united states. Https://www2.Deloitte.Com/us/</a:t>
            </a:r>
            <a:r>
              <a:rPr lang="en-IN" b="0" i="0" u="none" strike="noStrike" cap="none" dirty="0" err="1">
                <a:effectLst/>
                <a:latin typeface="Times New Roman" panose="02020603050405020304" pitchFamily="18" charset="0"/>
                <a:cs typeface="Times New Roman" panose="02020603050405020304" pitchFamily="18" charset="0"/>
              </a:rPr>
              <a:t>en</a:t>
            </a:r>
            <a:r>
              <a:rPr lang="en-IN" b="0" i="0" u="none" strike="noStrike" cap="none" dirty="0">
                <a:effectLst/>
                <a:latin typeface="Times New Roman" panose="02020603050405020304" pitchFamily="18" charset="0"/>
                <a:cs typeface="Times New Roman" panose="02020603050405020304" pitchFamily="18" charset="0"/>
              </a:rPr>
              <a:t>/pages/consumer-business/articles/zero-trust-cybersecurity-in-automotive-</a:t>
            </a:r>
            <a:r>
              <a:rPr lang="en-IN" b="0" i="0" u="none" strike="noStrike" cap="none" dirty="0" err="1">
                <a:effectLst/>
                <a:latin typeface="Times New Roman" panose="02020603050405020304" pitchFamily="18" charset="0"/>
                <a:cs typeface="Times New Roman" panose="02020603050405020304" pitchFamily="18" charset="0"/>
              </a:rPr>
              <a:t>industry.Html</a:t>
            </a:r>
            <a:endParaRPr lang="en-IN" b="0" i="0" u="none" strike="noStrike" cap="none" dirty="0">
              <a:effectLst/>
              <a:latin typeface="Times New Roman" panose="02020603050405020304" pitchFamily="18" charset="0"/>
              <a:cs typeface="Times New Roman" panose="02020603050405020304" pitchFamily="18" charset="0"/>
            </a:endParaRPr>
          </a:p>
          <a:p>
            <a:r>
              <a:rPr lang="en-IN" b="0" i="0" u="none" strike="noStrike" cap="none" dirty="0" err="1">
                <a:effectLst/>
                <a:latin typeface="Times New Roman" panose="02020603050405020304" pitchFamily="18" charset="0"/>
                <a:cs typeface="Times New Roman" panose="02020603050405020304" pitchFamily="18" charset="0"/>
              </a:rPr>
              <a:t>Kindervag</a:t>
            </a:r>
            <a:r>
              <a:rPr lang="en-IN" b="0" i="0" u="none" strike="noStrike" cap="none" dirty="0">
                <a:effectLst/>
                <a:latin typeface="Times New Roman" panose="02020603050405020304" pitchFamily="18" charset="0"/>
                <a:cs typeface="Times New Roman" panose="02020603050405020304" pitchFamily="18" charset="0"/>
              </a:rPr>
              <a:t>, J. (2010). Build security into your network’s DNA: the zero trust network architecture. Forrester research.</a:t>
            </a:r>
          </a:p>
          <a:p>
            <a:endParaRPr lang="en-US" dirty="0"/>
          </a:p>
        </p:txBody>
      </p:sp>
    </p:spTree>
    <p:extLst>
      <p:ext uri="{BB962C8B-B14F-4D97-AF65-F5344CB8AC3E}">
        <p14:creationId xmlns:p14="http://schemas.microsoft.com/office/powerpoint/2010/main" val="331441102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Hands holding each other's wrists and interlinked to form a circle">
            <a:extLst>
              <a:ext uri="{FF2B5EF4-FFF2-40B4-BE49-F238E27FC236}">
                <a16:creationId xmlns:a16="http://schemas.microsoft.com/office/drawing/2014/main" id="{E2B1CD84-AE06-AEF1-50F3-10DF706D4704}"/>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16F3D53-FE98-1F79-10A5-1C47B16EC74C}"/>
              </a:ext>
            </a:extLst>
          </p:cNvPr>
          <p:cNvSpPr>
            <a:spLocks noGrp="1"/>
          </p:cNvSpPr>
          <p:nvPr>
            <p:ph type="title"/>
          </p:nvPr>
        </p:nvSpPr>
        <p:spPr>
          <a:xfrm>
            <a:off x="2231136" y="964692"/>
            <a:ext cx="7729728" cy="1188720"/>
          </a:xfrm>
          <a:noFill/>
          <a:ln>
            <a:solidFill>
              <a:srgbClr val="FFFFFF"/>
            </a:solidFill>
          </a:ln>
        </p:spPr>
        <p:txBody>
          <a:bodyPr>
            <a:normAutofit/>
          </a:bodyPr>
          <a:lstStyle/>
          <a:p>
            <a:r>
              <a:rPr lang="en-US">
                <a:solidFill>
                  <a:schemeClr val="tx1"/>
                </a:solidFill>
              </a:rPr>
              <a:t>ANY SUGGESTIONS?</a:t>
            </a:r>
          </a:p>
        </p:txBody>
      </p:sp>
      <p:sp>
        <p:nvSpPr>
          <p:cNvPr id="3" name="Content Placeholder 2">
            <a:extLst>
              <a:ext uri="{FF2B5EF4-FFF2-40B4-BE49-F238E27FC236}">
                <a16:creationId xmlns:a16="http://schemas.microsoft.com/office/drawing/2014/main" id="{6199726A-DEF9-3C33-97C3-4C8949BA7722}"/>
              </a:ext>
            </a:extLst>
          </p:cNvPr>
          <p:cNvSpPr>
            <a:spLocks noGrp="1"/>
          </p:cNvSpPr>
          <p:nvPr>
            <p:ph idx="1"/>
          </p:nvPr>
        </p:nvSpPr>
        <p:spPr>
          <a:xfrm>
            <a:off x="2231136" y="2638044"/>
            <a:ext cx="7729728" cy="3101983"/>
          </a:xfrm>
        </p:spPr>
        <p:txBody>
          <a:bodyPr>
            <a:normAutofit/>
          </a:bodyPr>
          <a:lstStyle/>
          <a:p>
            <a:pPr marL="0" indent="0">
              <a:buNone/>
            </a:pPr>
            <a:r>
              <a:rPr lang="en-US" dirty="0"/>
              <a:t>You can email to</a:t>
            </a:r>
          </a:p>
          <a:p>
            <a:pPr marL="0" indent="0">
              <a:buNone/>
            </a:pPr>
            <a:endParaRPr lang="en-US" dirty="0"/>
          </a:p>
          <a:p>
            <a:pPr marL="0" indent="0">
              <a:buNone/>
            </a:pPr>
            <a:r>
              <a:rPr lang="en-US" dirty="0">
                <a:hlinkClick r:id="rId3"/>
              </a:rPr>
              <a:t>NaveenBondhu@my.unt.edu</a:t>
            </a:r>
            <a:r>
              <a:rPr lang="en-US" dirty="0"/>
              <a:t>.  So, I can discuss with my teammates.</a:t>
            </a:r>
          </a:p>
          <a:p>
            <a:pPr marL="0" indent="0">
              <a:buNone/>
            </a:pPr>
            <a:endParaRPr lang="en-US" dirty="0"/>
          </a:p>
        </p:txBody>
      </p:sp>
    </p:spTree>
    <p:extLst>
      <p:ext uri="{BB962C8B-B14F-4D97-AF65-F5344CB8AC3E}">
        <p14:creationId xmlns:p14="http://schemas.microsoft.com/office/powerpoint/2010/main" val="118996794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erial view of a highway near the ocean">
            <a:extLst>
              <a:ext uri="{FF2B5EF4-FFF2-40B4-BE49-F238E27FC236}">
                <a16:creationId xmlns:a16="http://schemas.microsoft.com/office/drawing/2014/main" id="{88650890-B297-F08F-3BC5-99C5644ADDED}"/>
              </a:ext>
            </a:extLst>
          </p:cNvPr>
          <p:cNvPicPr>
            <a:picLocks noChangeAspect="1"/>
          </p:cNvPicPr>
          <p:nvPr/>
        </p:nvPicPr>
        <p:blipFill rotWithShape="1">
          <a:blip r:embed="rId2">
            <a:alphaModFix amt="40000"/>
          </a:blip>
          <a:srcRect t="11833" b="13167"/>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7F39B007-58FB-2F84-0D81-2E4D69EC0D75}"/>
              </a:ext>
            </a:extLst>
          </p:cNvPr>
          <p:cNvSpPr>
            <a:spLocks noGrp="1"/>
          </p:cNvSpPr>
          <p:nvPr>
            <p:ph idx="1"/>
          </p:nvPr>
        </p:nvSpPr>
        <p:spPr>
          <a:xfrm>
            <a:off x="2231136" y="2638044"/>
            <a:ext cx="7729728" cy="3101983"/>
          </a:xfrm>
        </p:spPr>
        <p:txBody>
          <a:bodyPr>
            <a:normAutofit/>
          </a:bodyPr>
          <a:lstStyle/>
          <a:p>
            <a:pPr marL="0" indent="0">
              <a:buNone/>
            </a:pPr>
            <a:r>
              <a:rPr lang="en-US"/>
              <a:t>THANK YOU</a:t>
            </a:r>
          </a:p>
        </p:txBody>
      </p:sp>
    </p:spTree>
    <p:extLst>
      <p:ext uri="{BB962C8B-B14F-4D97-AF65-F5344CB8AC3E}">
        <p14:creationId xmlns:p14="http://schemas.microsoft.com/office/powerpoint/2010/main" val="115463971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02D65D9E-5AB3-C17E-F6E2-CDBD365780D8}"/>
              </a:ext>
            </a:extLst>
          </p:cNvPr>
          <p:cNvGraphicFramePr>
            <a:graphicFrameLocks noGrp="1"/>
          </p:cNvGraphicFramePr>
          <p:nvPr>
            <p:ph idx="1"/>
            <p:extLst>
              <p:ext uri="{D42A27DB-BD31-4B8C-83A1-F6EECF244321}">
                <p14:modId xmlns:p14="http://schemas.microsoft.com/office/powerpoint/2010/main" val="1214671373"/>
              </p:ext>
            </p:extLst>
          </p:nvPr>
        </p:nvGraphicFramePr>
        <p:xfrm>
          <a:off x="946986" y="946984"/>
          <a:ext cx="10298030" cy="278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71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en placed on top of a signature line">
            <a:extLst>
              <a:ext uri="{FF2B5EF4-FFF2-40B4-BE49-F238E27FC236}">
                <a16:creationId xmlns:a16="http://schemas.microsoft.com/office/drawing/2014/main" id="{542D961D-93DF-7977-1C7C-3E885F13071D}"/>
              </a:ext>
            </a:extLst>
          </p:cNvPr>
          <p:cNvPicPr>
            <a:picLocks noChangeAspect="1"/>
          </p:cNvPicPr>
          <p:nvPr/>
        </p:nvPicPr>
        <p:blipFill rotWithShape="1">
          <a:blip r:embed="rId2">
            <a:alphaModFix amt="40000"/>
          </a:blip>
          <a:srcRect b="15730"/>
          <a:stretch/>
        </p:blipFill>
        <p:spPr>
          <a:xfrm>
            <a:off x="20" y="35635"/>
            <a:ext cx="12191998" cy="6858000"/>
          </a:xfrm>
          <a:prstGeom prst="rect">
            <a:avLst/>
          </a:prstGeom>
        </p:spPr>
      </p:pic>
      <p:sp>
        <p:nvSpPr>
          <p:cNvPr id="2" name="Title 1">
            <a:extLst>
              <a:ext uri="{FF2B5EF4-FFF2-40B4-BE49-F238E27FC236}">
                <a16:creationId xmlns:a16="http://schemas.microsoft.com/office/drawing/2014/main" id="{C185DFB3-2342-3C16-83B7-2D497CFAC281}"/>
              </a:ext>
            </a:extLst>
          </p:cNvPr>
          <p:cNvSpPr>
            <a:spLocks noGrp="1"/>
          </p:cNvSpPr>
          <p:nvPr>
            <p:ph type="title"/>
          </p:nvPr>
        </p:nvSpPr>
        <p:spPr>
          <a:noFill/>
          <a:ln>
            <a:solidFill>
              <a:srgbClr val="FFFFFF"/>
            </a:solidFill>
          </a:ln>
        </p:spPr>
        <p:txBody>
          <a:bodyPr>
            <a:normAutofit/>
          </a:bodyPr>
          <a:lstStyle/>
          <a:p>
            <a:r>
              <a:rPr lang="en-US" b="1" dirty="0">
                <a:solidFill>
                  <a:schemeClr val="tx1"/>
                </a:solidFill>
              </a:rPr>
              <a:t>MOTIVATION </a:t>
            </a:r>
          </a:p>
        </p:txBody>
      </p:sp>
      <p:sp>
        <p:nvSpPr>
          <p:cNvPr id="3" name="Content Placeholder 2">
            <a:extLst>
              <a:ext uri="{FF2B5EF4-FFF2-40B4-BE49-F238E27FC236}">
                <a16:creationId xmlns:a16="http://schemas.microsoft.com/office/drawing/2014/main" id="{50EFB782-A51A-C3B3-CFB0-C8EBC2F29A8F}"/>
              </a:ext>
            </a:extLst>
          </p:cNvPr>
          <p:cNvSpPr>
            <a:spLocks noGrp="1"/>
          </p:cNvSpPr>
          <p:nvPr>
            <p:ph idx="1"/>
          </p:nvPr>
        </p:nvSpPr>
        <p:spPr/>
        <p:txBody>
          <a:bodyPr>
            <a:normAutofit/>
          </a:bodyPr>
          <a:lstStyle/>
          <a:p>
            <a:pPr marL="0" indent="0">
              <a:lnSpc>
                <a:spcPct val="90000"/>
              </a:lnSpc>
              <a:buNone/>
            </a:pPr>
            <a:r>
              <a:rPr lang="en-IN" sz="1500" b="0" i="0" u="none" strike="noStrike" cap="none" dirty="0">
                <a:effectLst/>
                <a:latin typeface="Times New Roman" panose="02020603050405020304" pitchFamily="18" charset="0"/>
                <a:cs typeface="Times New Roman" panose="02020603050405020304" pitchFamily="18" charset="0"/>
              </a:rPr>
              <a:t>For a number of reasons, the two domains of identity and access management (IAM) and security and risk management are essential to the automobile industry's adoption of the “zero trust” concept.</a:t>
            </a:r>
          </a:p>
          <a:p>
            <a:pPr marL="342900" indent="-342900">
              <a:lnSpc>
                <a:spcPct val="90000"/>
              </a:lnSpc>
              <a:buFont typeface="+mj-lt"/>
              <a:buAutoNum type="arabicPeriod"/>
            </a:pPr>
            <a:r>
              <a:rPr lang="en-IN" sz="1500" b="1" i="0" u="none" strike="noStrike" cap="none" dirty="0">
                <a:effectLst/>
                <a:latin typeface="Times New Roman" panose="02020603050405020304" pitchFamily="18" charset="0"/>
                <a:cs typeface="Times New Roman" panose="02020603050405020304" pitchFamily="18" charset="0"/>
              </a:rPr>
              <a:t>Identity and access management (</a:t>
            </a:r>
            <a:r>
              <a:rPr lang="en-IN" sz="1500" b="1" dirty="0">
                <a:latin typeface="Times New Roman" panose="02020603050405020304" pitchFamily="18" charset="0"/>
                <a:cs typeface="Times New Roman" panose="02020603050405020304" pitchFamily="18" charset="0"/>
              </a:rPr>
              <a:t>IAM</a:t>
            </a:r>
            <a:r>
              <a:rPr lang="en-IN" sz="1500" b="1" i="0" u="none" strike="noStrike" cap="none" dirty="0">
                <a:effectLst/>
                <a:latin typeface="Times New Roman" panose="02020603050405020304" pitchFamily="18" charset="0"/>
                <a:cs typeface="Times New Roman" panose="02020603050405020304" pitchFamily="18" charset="0"/>
              </a:rPr>
              <a:t>):</a:t>
            </a:r>
          </a:p>
          <a:p>
            <a:pPr>
              <a:lnSpc>
                <a:spcPct val="90000"/>
              </a:lnSpc>
            </a:pPr>
            <a:r>
              <a:rPr lang="en-IN" sz="1500" b="0" i="0" u="none" strike="noStrike" cap="none" dirty="0">
                <a:effectLst/>
                <a:latin typeface="Times New Roman" panose="02020603050405020304" pitchFamily="18" charset="0"/>
                <a:cs typeface="Times New Roman" panose="02020603050405020304" pitchFamily="18" charset="0"/>
              </a:rPr>
              <a:t>Constant verification: the "never trust, always verify" </a:t>
            </a:r>
            <a:r>
              <a:rPr lang="en-IN" sz="1500" cap="none" dirty="0">
                <a:latin typeface="Times New Roman" panose="02020603050405020304" pitchFamily="18" charset="0"/>
                <a:cs typeface="Times New Roman" panose="02020603050405020304" pitchFamily="18" charset="0"/>
              </a:rPr>
              <a:t>concept </a:t>
            </a:r>
            <a:r>
              <a:rPr lang="en-IN" sz="1500" b="0" i="0" u="none" strike="noStrike" cap="none" dirty="0">
                <a:effectLst/>
                <a:latin typeface="Times New Roman" panose="02020603050405020304" pitchFamily="18" charset="0"/>
                <a:cs typeface="Times New Roman" panose="02020603050405020304" pitchFamily="18" charset="0"/>
              </a:rPr>
              <a:t>underpins the “zero trust” approach. This means that constant authentication and authorization a crucial IAM function must be applied to every device seeking to access the vehicle's systems.</a:t>
            </a:r>
          </a:p>
          <a:p>
            <a:pPr>
              <a:lnSpc>
                <a:spcPct val="90000"/>
              </a:lnSpc>
            </a:pPr>
            <a:r>
              <a:rPr lang="en-IN" sz="1500" b="0" i="0" u="none" strike="noStrike" cap="none" dirty="0">
                <a:effectLst/>
                <a:latin typeface="Times New Roman" panose="02020603050405020304" pitchFamily="18" charset="0"/>
                <a:cs typeface="Times New Roman" panose="02020603050405020304" pitchFamily="18" charset="0"/>
              </a:rPr>
              <a:t>Preventing unauthorized entry: as cars are increasingly networked, there are additional entry points, which raises their susceptibility to cyberattacks. IAM lowers the risk of unknow permission and data breaches or cyberattacks by make sure that only admin devices can access a vehicle's systems.</a:t>
            </a:r>
            <a:endParaRPr lang="en-IN" sz="1500" i="0" u="none" strike="noStrike" cap="none" dirty="0">
              <a:effectLst/>
              <a:latin typeface="Times New Roman" panose="02020603050405020304" pitchFamily="18" charset="0"/>
              <a:cs typeface="Times New Roman" panose="02020603050405020304" pitchFamily="18" charset="0"/>
            </a:endParaRPr>
          </a:p>
          <a:p>
            <a:pPr>
              <a:lnSpc>
                <a:spcPct val="90000"/>
              </a:lnSpc>
            </a:pPr>
            <a:endParaRPr lang="en-US" sz="1500" cap="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665505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CEF0A3-D445-BB93-5484-4992DF424E6E}"/>
              </a:ext>
            </a:extLst>
          </p:cNvPr>
          <p:cNvSpPr>
            <a:spLocks noGrp="1"/>
          </p:cNvSpPr>
          <p:nvPr>
            <p:ph idx="1"/>
          </p:nvPr>
        </p:nvSpPr>
        <p:spPr>
          <a:xfrm>
            <a:off x="745679" y="1801374"/>
            <a:ext cx="4486656" cy="3255252"/>
          </a:xfrm>
        </p:spPr>
        <p:txBody>
          <a:bodyPr>
            <a:normAutofit/>
          </a:bodyPr>
          <a:lstStyle/>
          <a:p>
            <a:pPr marL="342900" indent="-342900">
              <a:lnSpc>
                <a:spcPct val="90000"/>
              </a:lnSpc>
              <a:buAutoNum type="arabicPeriod" startAt="2"/>
            </a:pPr>
            <a:r>
              <a:rPr lang="en-US" sz="1700" cap="none" dirty="0">
                <a:latin typeface="Times New Roman" panose="02020603050405020304" pitchFamily="18" charset="0"/>
                <a:cs typeface="Times New Roman" panose="02020603050405020304" pitchFamily="18" charset="0"/>
              </a:rPr>
              <a:t>RISK MANAGEMENT:</a:t>
            </a:r>
          </a:p>
          <a:p>
            <a:pPr>
              <a:lnSpc>
                <a:spcPct val="90000"/>
              </a:lnSpc>
            </a:pPr>
            <a:r>
              <a:rPr lang="en-IN" sz="1700" b="0" i="0" u="none" strike="noStrike" cap="none" dirty="0">
                <a:effectLst/>
                <a:latin typeface="Times New Roman" panose="02020603050405020304" pitchFamily="18" charset="0"/>
                <a:cs typeface="Times New Roman" panose="02020603050405020304" pitchFamily="18" charset="0"/>
              </a:rPr>
              <a:t>Proactive threat detection: as connected and autonomous cars become more common, so do the hazards and weaknesses. Preventive threat identification and mitigation are key components of security and risk management.</a:t>
            </a:r>
          </a:p>
          <a:p>
            <a:pPr>
              <a:lnSpc>
                <a:spcPct val="90000"/>
              </a:lnSpc>
            </a:pPr>
            <a:r>
              <a:rPr lang="en-IN" sz="1700" b="0" i="0" u="none" strike="noStrike" cap="none" dirty="0">
                <a:effectLst/>
                <a:latin typeface="Times New Roman" panose="02020603050405020304" pitchFamily="18" charset="0"/>
                <a:cs typeface="Times New Roman" panose="02020603050405020304" pitchFamily="18" charset="0"/>
              </a:rPr>
              <a:t>Risk control: by making sure that each request is thoroughly verified, and that no implicit confidence is given, the “zero” confidence model's implementation can help reduce these risks. This is consistent with the fundamental roles of risk management and security</a:t>
            </a:r>
            <a:r>
              <a:rPr lang="en-IN" sz="1700" b="0" i="0" u="none" strike="noStrike" dirty="0">
                <a:effectLst/>
                <a:latin typeface="-webkit-standard"/>
              </a:rPr>
              <a:t>.</a:t>
            </a:r>
            <a:endParaRPr lang="en-US" sz="1700" cap="none" dirty="0">
              <a:latin typeface="Times New Roman" panose="02020603050405020304" pitchFamily="18" charset="0"/>
              <a:cs typeface="Times New Roman" panose="02020603050405020304" pitchFamily="18" charset="0"/>
            </a:endParaRPr>
          </a:p>
        </p:txBody>
      </p:sp>
      <p:pic>
        <p:nvPicPr>
          <p:cNvPr id="7" name="Picture 4" descr="CPU with binary numbers and blueprint">
            <a:extLst>
              <a:ext uri="{FF2B5EF4-FFF2-40B4-BE49-F238E27FC236}">
                <a16:creationId xmlns:a16="http://schemas.microsoft.com/office/drawing/2014/main" id="{E61850DC-62B1-4903-4F1C-1B0795799DDD}"/>
              </a:ext>
            </a:extLst>
          </p:cNvPr>
          <p:cNvPicPr>
            <a:picLocks noChangeAspect="1"/>
          </p:cNvPicPr>
          <p:nvPr/>
        </p:nvPicPr>
        <p:blipFill rotWithShape="1">
          <a:blip r:embed="rId2"/>
          <a:srcRect l="27950" r="22050"/>
          <a:stretch/>
        </p:blipFill>
        <p:spPr>
          <a:xfrm>
            <a:off x="6096000" y="10"/>
            <a:ext cx="6096000" cy="6857990"/>
          </a:xfrm>
          <a:prstGeom prst="rect">
            <a:avLst/>
          </a:prstGeom>
        </p:spPr>
      </p:pic>
    </p:spTree>
    <p:extLst>
      <p:ext uri="{BB962C8B-B14F-4D97-AF65-F5344CB8AC3E}">
        <p14:creationId xmlns:p14="http://schemas.microsoft.com/office/powerpoint/2010/main" val="1772906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83D04-F786-7E84-1A65-01D1BBC381DA}"/>
              </a:ext>
            </a:extLst>
          </p:cNvPr>
          <p:cNvSpPr>
            <a:spLocks noGrp="1"/>
          </p:cNvSpPr>
          <p:nvPr>
            <p:ph type="title"/>
          </p:nvPr>
        </p:nvSpPr>
        <p:spPr>
          <a:xfrm>
            <a:off x="804672" y="978776"/>
            <a:ext cx="4486656" cy="1174991"/>
          </a:xfrm>
        </p:spPr>
        <p:txBody>
          <a:bodyPr>
            <a:normAutofit/>
          </a:bodyPr>
          <a:lstStyle/>
          <a:p>
            <a:r>
              <a:rPr lang="en-US" sz="2400"/>
              <a:t>DOMAINS</a:t>
            </a:r>
          </a:p>
        </p:txBody>
      </p:sp>
      <p:sp>
        <p:nvSpPr>
          <p:cNvPr id="3" name="Content Placeholder 2">
            <a:extLst>
              <a:ext uri="{FF2B5EF4-FFF2-40B4-BE49-F238E27FC236}">
                <a16:creationId xmlns:a16="http://schemas.microsoft.com/office/drawing/2014/main" id="{201D587F-588C-0B27-47C7-EDB952623118}"/>
              </a:ext>
            </a:extLst>
          </p:cNvPr>
          <p:cNvSpPr>
            <a:spLocks noGrp="1"/>
          </p:cNvSpPr>
          <p:nvPr>
            <p:ph idx="1"/>
          </p:nvPr>
        </p:nvSpPr>
        <p:spPr>
          <a:xfrm>
            <a:off x="804672" y="2640692"/>
            <a:ext cx="4486656" cy="3255252"/>
          </a:xfrm>
        </p:spPr>
        <p:txBody>
          <a:bodyPr>
            <a:normAutofit/>
          </a:bodyPr>
          <a:lstStyle/>
          <a:p>
            <a:pPr marL="0" indent="0">
              <a:lnSpc>
                <a:spcPct val="90000"/>
              </a:lnSpc>
              <a:buNone/>
            </a:pPr>
            <a:r>
              <a:rPr lang="en-US" sz="1300" cap="none">
                <a:latin typeface="Times New Roman" panose="02020603050405020304" pitchFamily="18" charset="0"/>
                <a:cs typeface="Times New Roman" panose="02020603050405020304" pitchFamily="18" charset="0"/>
              </a:rPr>
              <a:t>Explanation of two domains </a:t>
            </a:r>
          </a:p>
          <a:p>
            <a:pPr marL="457200" indent="-457200">
              <a:lnSpc>
                <a:spcPct val="90000"/>
              </a:lnSpc>
              <a:buFont typeface="+mj-lt"/>
              <a:buAutoNum type="arabicPeriod"/>
            </a:pPr>
            <a:r>
              <a:rPr lang="en-US" sz="1300" cap="none">
                <a:latin typeface="Times New Roman" panose="02020603050405020304" pitchFamily="18" charset="0"/>
                <a:cs typeface="Times New Roman" panose="02020603050405020304" pitchFamily="18" charset="0"/>
              </a:rPr>
              <a:t>Identity Access Management</a:t>
            </a:r>
          </a:p>
          <a:p>
            <a:pPr marL="457200" indent="-457200">
              <a:lnSpc>
                <a:spcPct val="90000"/>
              </a:lnSpc>
              <a:buFont typeface="+mj-lt"/>
              <a:buAutoNum type="arabicPeriod"/>
            </a:pPr>
            <a:r>
              <a:rPr lang="en-US" sz="1300" cap="none">
                <a:latin typeface="Times New Roman" panose="02020603050405020304" pitchFamily="18" charset="0"/>
                <a:cs typeface="Times New Roman" panose="02020603050405020304" pitchFamily="18" charset="0"/>
              </a:rPr>
              <a:t>Risk Management</a:t>
            </a:r>
          </a:p>
          <a:p>
            <a:pPr>
              <a:lnSpc>
                <a:spcPct val="90000"/>
              </a:lnSpc>
            </a:pPr>
            <a:r>
              <a:rPr lang="en-IN" sz="1300" b="0" i="0" u="none" strike="noStrike" cap="none">
                <a:effectLst/>
                <a:latin typeface="Times New Roman" panose="02020603050405020304" pitchFamily="18" charset="0"/>
                <a:cs typeface="Times New Roman" panose="02020603050405020304" pitchFamily="18" charset="0"/>
              </a:rPr>
              <a:t>Risk management: </a:t>
            </a:r>
            <a:br>
              <a:rPr lang="en-IN" sz="1300" cap="none">
                <a:latin typeface="Times New Roman" panose="02020603050405020304" pitchFamily="18" charset="0"/>
                <a:cs typeface="Times New Roman" panose="02020603050405020304" pitchFamily="18" charset="0"/>
              </a:rPr>
            </a:br>
            <a:r>
              <a:rPr lang="en-IN" sz="1300" b="0" i="0" u="none" strike="noStrike" cap="none">
                <a:effectLst/>
                <a:latin typeface="Times New Roman" panose="02020603050405020304" pitchFamily="18" charset="0"/>
                <a:cs typeface="Times New Roman" panose="02020603050405020304" pitchFamily="18" charset="0"/>
              </a:rPr>
              <a:t>the tasks of security and risk management include spotting possible threats and weak points and putting preventative measures in place. </a:t>
            </a:r>
          </a:p>
          <a:p>
            <a:pPr>
              <a:lnSpc>
                <a:spcPct val="90000"/>
              </a:lnSpc>
            </a:pPr>
            <a:r>
              <a:rPr lang="en-IN" sz="1300" b="0" i="0" u="none" strike="noStrike" cap="none">
                <a:effectLst/>
                <a:latin typeface="Times New Roman" panose="02020603050405020304" pitchFamily="18" charset="0"/>
                <a:cs typeface="Times New Roman" panose="02020603050405020304" pitchFamily="18" charset="0"/>
              </a:rPr>
              <a:t>Regarding automotive cybersecurity with the growing number of connected and autonomous automobiles, this domain is essential for identifying potential threats to the vehicle and its data.</a:t>
            </a:r>
          </a:p>
          <a:p>
            <a:pPr>
              <a:lnSpc>
                <a:spcPct val="90000"/>
              </a:lnSpc>
            </a:pPr>
            <a:endParaRPr lang="en-US" sz="1300" cap="none">
              <a:latin typeface="Times New Roman" panose="02020603050405020304" pitchFamily="18" charset="0"/>
              <a:cs typeface="Times New Roman" panose="02020603050405020304" pitchFamily="18" charset="0"/>
            </a:endParaRPr>
          </a:p>
          <a:p>
            <a:pPr marL="0" indent="0">
              <a:lnSpc>
                <a:spcPct val="90000"/>
              </a:lnSpc>
              <a:buNone/>
            </a:pPr>
            <a:r>
              <a:rPr lang="en-US" sz="1300" cap="none"/>
              <a:t> </a:t>
            </a:r>
          </a:p>
          <a:p>
            <a:pPr marL="0" indent="0">
              <a:lnSpc>
                <a:spcPct val="90000"/>
              </a:lnSpc>
              <a:buNone/>
            </a:pPr>
            <a:endParaRPr lang="en-US" sz="1300" cap="none"/>
          </a:p>
          <a:p>
            <a:pPr>
              <a:lnSpc>
                <a:spcPct val="90000"/>
              </a:lnSpc>
            </a:pPr>
            <a:endParaRPr lang="en-US" sz="1300"/>
          </a:p>
        </p:txBody>
      </p:sp>
      <p:pic>
        <p:nvPicPr>
          <p:cNvPr id="5" name="Picture 4" descr="Exclamation mark on a yellow background">
            <a:extLst>
              <a:ext uri="{FF2B5EF4-FFF2-40B4-BE49-F238E27FC236}">
                <a16:creationId xmlns:a16="http://schemas.microsoft.com/office/drawing/2014/main" id="{44376645-F0A8-1990-EE14-11CBDD46B7CE}"/>
              </a:ext>
            </a:extLst>
          </p:cNvPr>
          <p:cNvPicPr>
            <a:picLocks noChangeAspect="1"/>
          </p:cNvPicPr>
          <p:nvPr/>
        </p:nvPicPr>
        <p:blipFill rotWithShape="1">
          <a:blip r:embed="rId2"/>
          <a:srcRect l="23125" r="10208"/>
          <a:stretch/>
        </p:blipFill>
        <p:spPr>
          <a:xfrm>
            <a:off x="6096000" y="10"/>
            <a:ext cx="6096000" cy="6857990"/>
          </a:xfrm>
          <a:prstGeom prst="rect">
            <a:avLst/>
          </a:prstGeom>
        </p:spPr>
      </p:pic>
    </p:spTree>
    <p:extLst>
      <p:ext uri="{BB962C8B-B14F-4D97-AF65-F5344CB8AC3E}">
        <p14:creationId xmlns:p14="http://schemas.microsoft.com/office/powerpoint/2010/main" val="1528306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adlock on computer motherboard">
            <a:extLst>
              <a:ext uri="{FF2B5EF4-FFF2-40B4-BE49-F238E27FC236}">
                <a16:creationId xmlns:a16="http://schemas.microsoft.com/office/drawing/2014/main" id="{5292DAE4-BDCE-D46C-F930-40BBE880F955}"/>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49EA2EA1-2BAB-439C-AD53-FA71C5448D7A}"/>
              </a:ext>
            </a:extLst>
          </p:cNvPr>
          <p:cNvSpPr>
            <a:spLocks noGrp="1"/>
          </p:cNvSpPr>
          <p:nvPr>
            <p:ph idx="1"/>
          </p:nvPr>
        </p:nvSpPr>
        <p:spPr>
          <a:xfrm>
            <a:off x="2113149" y="2062857"/>
            <a:ext cx="7729728" cy="3101983"/>
          </a:xfrm>
        </p:spPr>
        <p:txBody>
          <a:bodyPr>
            <a:normAutofit/>
          </a:bodyPr>
          <a:lstStyle/>
          <a:p>
            <a:pPr marL="457200" indent="-457200">
              <a:lnSpc>
                <a:spcPct val="90000"/>
              </a:lnSpc>
              <a:buFont typeface="+mj-lt"/>
              <a:buAutoNum type="arabicPeriod"/>
            </a:pPr>
            <a:r>
              <a:rPr lang="en-US" sz="1400" b="1" cap="none" dirty="0">
                <a:latin typeface="Times New Roman" panose="02020603050405020304" pitchFamily="18" charset="0"/>
                <a:cs typeface="Times New Roman" panose="02020603050405020304" pitchFamily="18" charset="0"/>
              </a:rPr>
              <a:t>Identity And Access Management:</a:t>
            </a:r>
          </a:p>
          <a:p>
            <a:pPr>
              <a:lnSpc>
                <a:spcPct val="90000"/>
              </a:lnSpc>
            </a:pPr>
            <a:r>
              <a:rPr lang="en-IN" sz="1400" b="0" i="0" u="none" strike="noStrike" cap="none" dirty="0">
                <a:effectLst/>
                <a:latin typeface="Times New Roman" panose="02020603050405020304" pitchFamily="18" charset="0"/>
                <a:cs typeface="Times New Roman" panose="02020603050405020304" pitchFamily="18" charset="0"/>
              </a:rPr>
              <a:t>A corporate network's IT resources can only be accessed by authorized entities (people, systems, and devices) thanks to the infrastructure as a service (IAM) framework of policies and technologies. Regarding automotive cybersecurity </a:t>
            </a:r>
          </a:p>
          <a:p>
            <a:pPr>
              <a:lnSpc>
                <a:spcPct val="90000"/>
              </a:lnSpc>
            </a:pPr>
            <a:r>
              <a:rPr lang="en-IN" sz="1400" b="0" i="0" u="none" strike="noStrike" cap="none" dirty="0">
                <a:effectLst/>
                <a:latin typeface="Times New Roman" panose="02020603050405020304" pitchFamily="18" charset="0"/>
                <a:cs typeface="Times New Roman" panose="02020603050405020304" pitchFamily="18" charset="0"/>
              </a:rPr>
              <a:t>IAM makes ensures that the systems of a car are only accessible by authorized devices or the systems. In the age of autonomous and connected vehicles.</a:t>
            </a:r>
          </a:p>
          <a:p>
            <a:pPr>
              <a:lnSpc>
                <a:spcPct val="90000"/>
              </a:lnSpc>
            </a:pPr>
            <a:r>
              <a:rPr lang="en-IN" sz="1400" b="0" i="0" u="none" strike="noStrike" cap="none" dirty="0">
                <a:effectLst/>
                <a:latin typeface="Times New Roman" panose="02020603050405020304" pitchFamily="18" charset="0"/>
                <a:cs typeface="Times New Roman" panose="02020603050405020304" pitchFamily="18" charset="0"/>
              </a:rPr>
              <a:t>which are more frequently the targets of cyberattacks, this is vital.</a:t>
            </a:r>
          </a:p>
          <a:p>
            <a:pPr>
              <a:lnSpc>
                <a:spcPct val="90000"/>
              </a:lnSpc>
            </a:pPr>
            <a:r>
              <a:rPr lang="en-IN" sz="1400" b="0" i="0" u="none" strike="noStrike" cap="none" dirty="0">
                <a:effectLst/>
                <a:latin typeface="Times New Roman" panose="02020603050405020304" pitchFamily="18" charset="0"/>
                <a:cs typeface="Times New Roman" panose="02020603050405020304" pitchFamily="18" charset="0"/>
              </a:rPr>
              <a:t>Every device trying to access the car's systems has to go through continuous authentication and authorization as part of the “zero trust” concept. This follows the adage "never trust, always verify.”</a:t>
            </a:r>
          </a:p>
          <a:p>
            <a:pPr>
              <a:lnSpc>
                <a:spcPct val="90000"/>
              </a:lnSpc>
            </a:pPr>
            <a:r>
              <a:rPr lang="en-IN" sz="1400" b="0" i="0" u="none" strike="noStrike" cap="none" dirty="0">
                <a:effectLst/>
                <a:latin typeface="Times New Roman" panose="02020603050405020304" pitchFamily="18" charset="0"/>
                <a:cs typeface="Times New Roman" panose="02020603050405020304" pitchFamily="18" charset="0"/>
              </a:rPr>
              <a:t>IAM can guard against unwanted access to the car's systems, preserving both its security and functionality.</a:t>
            </a:r>
          </a:p>
          <a:p>
            <a:pPr>
              <a:lnSpc>
                <a:spcPct val="90000"/>
              </a:lnSpc>
            </a:pPr>
            <a:endParaRPr lang="en-IN" sz="1400" b="0" i="0" u="none" strike="noStrike" cap="none" dirty="0">
              <a:effectLst/>
              <a:latin typeface="Times New Roman" panose="02020603050405020304" pitchFamily="18" charset="0"/>
              <a:cs typeface="Times New Roman" panose="02020603050405020304" pitchFamily="18" charset="0"/>
            </a:endParaRPr>
          </a:p>
          <a:p>
            <a:pPr>
              <a:lnSpc>
                <a:spcPct val="90000"/>
              </a:lnSpc>
            </a:pPr>
            <a:endParaRPr lang="en-IN" sz="1400" b="0" i="0" u="none" strike="noStrike" cap="none" dirty="0">
              <a:effectLst/>
              <a:latin typeface="Times New Roman" panose="02020603050405020304" pitchFamily="18" charset="0"/>
              <a:cs typeface="Times New Roman" panose="02020603050405020304" pitchFamily="18" charset="0"/>
            </a:endParaRPr>
          </a:p>
          <a:p>
            <a:pPr>
              <a:lnSpc>
                <a:spcPct val="90000"/>
              </a:lnSpc>
            </a:pPr>
            <a:endParaRPr lang="en-IN" sz="1400" cap="none" dirty="0">
              <a:latin typeface="Times New Roman" panose="02020603050405020304" pitchFamily="18" charset="0"/>
              <a:cs typeface="Times New Roman" panose="02020603050405020304" pitchFamily="18" charset="0"/>
            </a:endParaRPr>
          </a:p>
          <a:p>
            <a:pPr>
              <a:lnSpc>
                <a:spcPct val="90000"/>
              </a:lnSpc>
            </a:pPr>
            <a:endParaRPr lang="en-IN" sz="1400" cap="none" dirty="0">
              <a:latin typeface="Times New Roman" panose="02020603050405020304" pitchFamily="18" charset="0"/>
              <a:cs typeface="Times New Roman" panose="02020603050405020304" pitchFamily="18" charset="0"/>
            </a:endParaRPr>
          </a:p>
          <a:p>
            <a:pPr>
              <a:lnSpc>
                <a:spcPct val="90000"/>
              </a:lnSpc>
            </a:pPr>
            <a:endParaRPr lang="en-IN" sz="1400" cap="none" dirty="0">
              <a:latin typeface="Times New Roman" panose="02020603050405020304" pitchFamily="18" charset="0"/>
              <a:cs typeface="Times New Roman" panose="02020603050405020304" pitchFamily="18" charset="0"/>
            </a:endParaRPr>
          </a:p>
          <a:p>
            <a:pPr>
              <a:lnSpc>
                <a:spcPct val="90000"/>
              </a:lnSpc>
            </a:pPr>
            <a:endParaRPr lang="en-IN" sz="1400" cap="none" dirty="0">
              <a:latin typeface="Times New Roman" panose="02020603050405020304" pitchFamily="18" charset="0"/>
              <a:cs typeface="Times New Roman" panose="02020603050405020304" pitchFamily="18" charset="0"/>
            </a:endParaRPr>
          </a:p>
          <a:p>
            <a:pPr>
              <a:lnSpc>
                <a:spcPct val="90000"/>
              </a:lnSpc>
            </a:pPr>
            <a:endParaRPr lang="en-US" sz="1400" cap="none"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A37A80F-B703-85C3-B56C-379FB1BF533E}"/>
              </a:ext>
            </a:extLst>
          </p:cNvPr>
          <p:cNvSpPr txBox="1"/>
          <p:nvPr/>
        </p:nvSpPr>
        <p:spPr>
          <a:xfrm>
            <a:off x="2551814" y="24135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314660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Red alarm light with people on the background">
            <a:extLst>
              <a:ext uri="{FF2B5EF4-FFF2-40B4-BE49-F238E27FC236}">
                <a16:creationId xmlns:a16="http://schemas.microsoft.com/office/drawing/2014/main" id="{9B7E607B-E42C-A5EC-51A2-13FF5300091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7" name="TextBox 6">
            <a:extLst>
              <a:ext uri="{FF2B5EF4-FFF2-40B4-BE49-F238E27FC236}">
                <a16:creationId xmlns:a16="http://schemas.microsoft.com/office/drawing/2014/main" id="{C150E297-6B34-5E02-2A1E-3CFFDD05691E}"/>
              </a:ext>
            </a:extLst>
          </p:cNvPr>
          <p:cNvSpPr txBox="1"/>
          <p:nvPr/>
        </p:nvSpPr>
        <p:spPr>
          <a:xfrm>
            <a:off x="2231136" y="964692"/>
            <a:ext cx="7729728" cy="1188720"/>
          </a:xfrm>
          <a:prstGeom prst="rect">
            <a:avLst/>
          </a:prstGeom>
          <a:noFill/>
          <a:ln>
            <a:solidFill>
              <a:schemeClr val="tx1"/>
            </a:solidFill>
          </a:ln>
        </p:spPr>
        <p:txBody>
          <a:bodyPr vert="horz" lIns="182880" tIns="182880" rIns="182880" bIns="182880" rtlCol="0" anchor="ctr">
            <a:normAutofit/>
          </a:bodyPr>
          <a:lstStyle/>
          <a:p>
            <a:pPr algn="ctr" defTabSz="914400">
              <a:lnSpc>
                <a:spcPct val="90000"/>
              </a:lnSpc>
              <a:spcBef>
                <a:spcPct val="0"/>
              </a:spcBef>
              <a:spcAft>
                <a:spcPts val="600"/>
              </a:spcAft>
            </a:pPr>
            <a:r>
              <a:rPr lang="en-US" sz="2800" cap="all" spc="200">
                <a:latin typeface="+mj-lt"/>
                <a:ea typeface="+mj-ea"/>
                <a:cs typeface="+mj-cs"/>
              </a:rPr>
              <a:t>                            “ZERO” TRUST</a:t>
            </a:r>
          </a:p>
        </p:txBody>
      </p:sp>
      <p:sp>
        <p:nvSpPr>
          <p:cNvPr id="3" name="Content Placeholder 2">
            <a:extLst>
              <a:ext uri="{FF2B5EF4-FFF2-40B4-BE49-F238E27FC236}">
                <a16:creationId xmlns:a16="http://schemas.microsoft.com/office/drawing/2014/main" id="{73825B09-6BD0-6C46-DA01-4588A9C25B57}"/>
              </a:ext>
            </a:extLst>
          </p:cNvPr>
          <p:cNvSpPr>
            <a:spLocks noGrp="1"/>
          </p:cNvSpPr>
          <p:nvPr>
            <p:ph idx="1"/>
          </p:nvPr>
        </p:nvSpPr>
        <p:spPr/>
        <p:txBody>
          <a:bodyPr vert="horz" lIns="91440" tIns="45720" rIns="91440" bIns="45720" rtlCol="0">
            <a:normAutofit/>
          </a:bodyPr>
          <a:lstStyle/>
          <a:p>
            <a:r>
              <a:rPr lang="en-US" b="0" i="0" u="none" strike="noStrike" cap="none" dirty="0">
                <a:effectLst/>
              </a:rPr>
              <a:t>By using zero trust, these dangers can be reduced and the vehicle's security is increased. This is accomplished by making sure that each request is thoroughly </a:t>
            </a:r>
            <a:r>
              <a:rPr lang="en-US" cap="none" dirty="0"/>
              <a:t>cross - </a:t>
            </a:r>
            <a:r>
              <a:rPr lang="en-US" b="0" i="0" u="none" strike="noStrike" cap="none" dirty="0">
                <a:effectLst/>
              </a:rPr>
              <a:t>checked and that no implicit confidence is given.</a:t>
            </a:r>
          </a:p>
          <a:p>
            <a:r>
              <a:rPr lang="en-US" b="0" i="0" u="none" strike="noStrike" cap="none" dirty="0">
                <a:effectLst/>
              </a:rPr>
              <a:t>The goal of security and risk management is to proactively detect and resolve possible security vulnerabilities before they become exploitable.</a:t>
            </a:r>
            <a:br>
              <a:rPr lang="en-US" dirty="0"/>
            </a:br>
            <a:endParaRPr lang="en-US" dirty="0"/>
          </a:p>
        </p:txBody>
      </p:sp>
    </p:spTree>
    <p:extLst>
      <p:ext uri="{BB962C8B-B14F-4D97-AF65-F5344CB8AC3E}">
        <p14:creationId xmlns:p14="http://schemas.microsoft.com/office/powerpoint/2010/main" val="2613407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ock exchange numbers">
            <a:extLst>
              <a:ext uri="{FF2B5EF4-FFF2-40B4-BE49-F238E27FC236}">
                <a16:creationId xmlns:a16="http://schemas.microsoft.com/office/drawing/2014/main" id="{311C97BA-F8F3-FB95-5163-C5B3CD36977F}"/>
              </a:ext>
            </a:extLst>
          </p:cNvPr>
          <p:cNvPicPr>
            <a:picLocks noChangeAspect="1"/>
          </p:cNvPicPr>
          <p:nvPr/>
        </p:nvPicPr>
        <p:blipFill rotWithShape="1">
          <a:blip r:embed="rId2">
            <a:alphaModFix amt="40000"/>
          </a:blip>
          <a:srcRect t="6972" b="8758"/>
          <a:stretch/>
        </p:blipFill>
        <p:spPr>
          <a:xfrm>
            <a:off x="20" y="10"/>
            <a:ext cx="12191980" cy="6857990"/>
          </a:xfrm>
          <a:prstGeom prst="rect">
            <a:avLst/>
          </a:prstGeom>
        </p:spPr>
      </p:pic>
      <p:sp>
        <p:nvSpPr>
          <p:cNvPr id="2" name="Title 1">
            <a:extLst>
              <a:ext uri="{FF2B5EF4-FFF2-40B4-BE49-F238E27FC236}">
                <a16:creationId xmlns:a16="http://schemas.microsoft.com/office/drawing/2014/main" id="{A318B476-1E45-9456-4B00-D21A41DB3672}"/>
              </a:ext>
            </a:extLst>
          </p:cNvPr>
          <p:cNvSpPr>
            <a:spLocks noGrp="1"/>
          </p:cNvSpPr>
          <p:nvPr>
            <p:ph type="title"/>
          </p:nvPr>
        </p:nvSpPr>
        <p:spPr>
          <a:noFill/>
          <a:ln>
            <a:solidFill>
              <a:srgbClr val="FFFFFF"/>
            </a:solidFill>
          </a:ln>
        </p:spPr>
        <p:txBody>
          <a:bodyPr>
            <a:normAutofit/>
          </a:bodyPr>
          <a:lstStyle/>
          <a:p>
            <a:r>
              <a:rPr lang="en-US">
                <a:solidFill>
                  <a:schemeClr val="tx1"/>
                </a:solidFill>
              </a:rPr>
              <a:t>INDUSTRY FOCUS</a:t>
            </a:r>
          </a:p>
        </p:txBody>
      </p:sp>
      <p:sp>
        <p:nvSpPr>
          <p:cNvPr id="3" name="Content Placeholder 2">
            <a:extLst>
              <a:ext uri="{FF2B5EF4-FFF2-40B4-BE49-F238E27FC236}">
                <a16:creationId xmlns:a16="http://schemas.microsoft.com/office/drawing/2014/main" id="{E2F5E205-83D6-08BA-7DBA-9D228527B867}"/>
              </a:ext>
            </a:extLst>
          </p:cNvPr>
          <p:cNvSpPr>
            <a:spLocks noGrp="1"/>
          </p:cNvSpPr>
          <p:nvPr>
            <p:ph idx="1"/>
          </p:nvPr>
        </p:nvSpPr>
        <p:spPr/>
        <p:txBody>
          <a:bodyPr>
            <a:normAutofit/>
          </a:bodyPr>
          <a:lstStyle/>
          <a:p>
            <a:r>
              <a:rPr lang="en-US" cap="none" dirty="0">
                <a:latin typeface="Times New Roman" panose="02020603050405020304" pitchFamily="18" charset="0"/>
                <a:cs typeface="Times New Roman" panose="02020603050405020304" pitchFamily="18" charset="0"/>
              </a:rPr>
              <a:t>The core reason to choose automotive sector is because the growing number of automotive vehicles in every country was significantly increasing day after day.</a:t>
            </a:r>
          </a:p>
          <a:p>
            <a:r>
              <a:rPr lang="en-US" cap="none" dirty="0">
                <a:latin typeface="Times New Roman" panose="02020603050405020304" pitchFamily="18" charset="0"/>
                <a:cs typeface="Times New Roman" panose="02020603050405020304" pitchFamily="18" charset="0"/>
              </a:rPr>
              <a:t>As a result access to this automotive vehicles is getting very easy so by focusing on this field with help of identity and access management we can secure the and provide authentication moreover multifactor authorization in every time will provide more security to avoid access to unknow or unauthorized person to get in to </a:t>
            </a:r>
            <a:r>
              <a:rPr lang="en-US" cap="none" dirty="0" err="1">
                <a:latin typeface="Times New Roman" panose="02020603050405020304" pitchFamily="18" charset="0"/>
                <a:cs typeface="Times New Roman" panose="02020603050405020304" pitchFamily="18" charset="0"/>
              </a:rPr>
              <a:t>slove</a:t>
            </a:r>
            <a:r>
              <a:rPr lang="en-US" cap="none" dirty="0">
                <a:latin typeface="Times New Roman" panose="02020603050405020304" pitchFamily="18" charset="0"/>
                <a:cs typeface="Times New Roman" panose="02020603050405020304" pitchFamily="18" charset="0"/>
              </a:rPr>
              <a:t> this issue we opted to focus on this automotive sector. </a:t>
            </a:r>
          </a:p>
        </p:txBody>
      </p:sp>
    </p:spTree>
    <p:extLst>
      <p:ext uri="{BB962C8B-B14F-4D97-AF65-F5344CB8AC3E}">
        <p14:creationId xmlns:p14="http://schemas.microsoft.com/office/powerpoint/2010/main" val="12306309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{6513A804-E43B-0A4A-882F-D8E9B2A50FE0}tf10001120</Template>
  <TotalTime>744</TotalTime>
  <Words>2154</Words>
  <Application>Microsoft Macintosh PowerPoint</Application>
  <PresentationFormat>Widescreen</PresentationFormat>
  <Paragraphs>114</Paragraphs>
  <Slides>25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-webkit-standard</vt:lpstr>
      <vt:lpstr>Aptos</vt:lpstr>
      <vt:lpstr>Arial</vt:lpstr>
      <vt:lpstr>Gill Sans MT</vt:lpstr>
      <vt:lpstr>Times New Roman</vt:lpstr>
      <vt:lpstr>Parcel</vt:lpstr>
      <vt:lpstr>AUTOMOTIVE CYBER SECURITY ON “ZERO TRUST”</vt:lpstr>
      <vt:lpstr>Introduction </vt:lpstr>
      <vt:lpstr>PowerPoint Presentation</vt:lpstr>
      <vt:lpstr>MOTIVATION </vt:lpstr>
      <vt:lpstr>PowerPoint Presentation</vt:lpstr>
      <vt:lpstr>DOMAINS</vt:lpstr>
      <vt:lpstr>PowerPoint Presentation</vt:lpstr>
      <vt:lpstr>PowerPoint Presentation</vt:lpstr>
      <vt:lpstr>INDUSTRY FOCUS</vt:lpstr>
      <vt:lpstr>Questions</vt:lpstr>
      <vt:lpstr>How can zero trust principles, as outlined in deloitte's analysis, be applied to enhance access control systems in connected vehicles to prevent unauthorized access?</vt:lpstr>
      <vt:lpstr>2.  According to levine &amp; tucker’s discussion on zero trust architecture, what are the recommended methods to detect and respond to unauthorized access attempts in automotive systems?</vt:lpstr>
      <vt:lpstr>IAM IMPORTANCE</vt:lpstr>
      <vt:lpstr>Iam growth 2017- 2024 </vt:lpstr>
      <vt:lpstr>ZERO TRUST IN AUTOMOTIVE SECTOR</vt:lpstr>
      <vt:lpstr>Associated research articles and our acquisitions (Advancing automotive cybersecurity through zero trust architecture, n.D.) </vt:lpstr>
      <vt:lpstr>PowerPoint Presentation</vt:lpstr>
      <vt:lpstr>Modern cars become increasingly connected and the features like remote controls, real-time traffic updates, entertainment within cars, etc. Are increased. This interlinkage offers convenience, but it comes with new cybersecurity risks. </vt:lpstr>
      <vt:lpstr>BENEFITS</vt:lpstr>
      <vt:lpstr>CONCLUSION</vt:lpstr>
      <vt:lpstr>Direct Quotes from Readings</vt:lpstr>
      <vt:lpstr>References </vt:lpstr>
      <vt:lpstr>References</vt:lpstr>
      <vt:lpstr>ANY SUGGESTIONS?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CYBER SECURITY ON “ZERO TRUST”</dc:title>
  <dc:creator>Pula, Pavan Kumar</dc:creator>
  <cp:lastModifiedBy>Pula, Pavan Kumar</cp:lastModifiedBy>
  <cp:revision>71</cp:revision>
  <dcterms:created xsi:type="dcterms:W3CDTF">2024-04-27T16:13:27Z</dcterms:created>
  <dcterms:modified xsi:type="dcterms:W3CDTF">2024-10-15T15:06:21Z</dcterms:modified>
</cp:coreProperties>
</file>